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7" r:id="rId27"/>
    <p:sldId id="288" r:id="rId28"/>
    <p:sldId id="286"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76"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E2CA7-876F-47AB-8EAA-8648859782B7}" type="datetimeFigureOut">
              <a:rPr lang="es-MX" smtClean="0"/>
              <a:t>18/09/2015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5E81A-A960-4EB2-91DC-8A60B1B903F4}"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306608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418709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255051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21864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128641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8949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289658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249494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400297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15008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069BDE-CB26-4B65-B82A-5268310915C2}" type="datetimeFigureOut">
              <a:rPr lang="es-MX" smtClean="0"/>
              <a:pPr/>
              <a:t>18/09/2015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372719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9BDE-CB26-4B65-B82A-5268310915C2}" type="datetimeFigureOut">
              <a:rPr lang="es-MX" smtClean="0"/>
              <a:pPr/>
              <a:t>18/09/2015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AB1CC-A6BD-48EA-A6AF-248DBC5C6F99}" type="slidenum">
              <a:rPr lang="es-MX" smtClean="0"/>
              <a:pPr/>
              <a:t>‹Nº›</a:t>
            </a:fld>
            <a:endParaRPr lang="es-MX"/>
          </a:p>
        </p:txBody>
      </p:sp>
    </p:spTree>
    <p:extLst>
      <p:ext uri="{BB962C8B-B14F-4D97-AF65-F5344CB8AC3E}">
        <p14:creationId xmlns:p14="http://schemas.microsoft.com/office/powerpoint/2010/main" xmlns="" val="15548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5/56/Tequitqui1.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Catedral_de_puebla.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779912" y="0"/>
            <a:ext cx="536408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Área Académica:</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Tema:</a:t>
            </a:r>
            <a:endParaRPr lang="es-MX"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Profesor:</a:t>
            </a: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s-MX" dirty="0">
                <a:solidFill>
                  <a:schemeClr val="tx1"/>
                </a:solidFill>
                <a:effectLst>
                  <a:outerShdw blurRad="38100" dist="38100" dir="2700000" algn="tl">
                    <a:srgbClr val="000000">
                      <a:alpha val="43137"/>
                    </a:srgbClr>
                  </a:outerShdw>
                </a:effectLst>
                <a:latin typeface="Arial" pitchFamily="34" charset="0"/>
                <a:cs typeface="Arial" pitchFamily="34" charset="0"/>
              </a:rPr>
              <a:t>Periodo:</a:t>
            </a:r>
            <a:endParaRPr lang="es-MX"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Rectángulo"/>
          <p:cNvSpPr/>
          <p:nvPr/>
        </p:nvSpPr>
        <p:spPr>
          <a:xfrm>
            <a:off x="5832648" y="2293709"/>
            <a:ext cx="4572000" cy="2431435"/>
          </a:xfrm>
          <a:prstGeom prst="rect">
            <a:avLst/>
          </a:prstGeom>
        </p:spPr>
        <p:txBody>
          <a:bodyPr>
            <a:spAutoFit/>
          </a:bodyPr>
          <a:lstStyle/>
          <a:p>
            <a:pPr lvl="1"/>
            <a:r>
              <a:rPr lang="es-MX" dirty="0" smtClean="0">
                <a:effectLst>
                  <a:outerShdw blurRad="38100" dist="38100" dir="2700000" algn="tl">
                    <a:srgbClr val="000000">
                      <a:alpha val="43137"/>
                    </a:srgbClr>
                  </a:outerShdw>
                </a:effectLst>
                <a:latin typeface="Arial" pitchFamily="34" charset="0"/>
                <a:cs typeface="Arial" pitchFamily="34" charset="0"/>
              </a:rPr>
              <a:t>Arte </a:t>
            </a:r>
            <a:r>
              <a:rPr lang="es-MX" dirty="0" smtClean="0">
                <a:effectLst>
                  <a:outerShdw blurRad="38100" dist="38100" dir="2700000" algn="tl">
                    <a:srgbClr val="000000">
                      <a:alpha val="43137"/>
                    </a:srgbClr>
                  </a:outerShdw>
                </a:effectLst>
                <a:latin typeface="Arial" pitchFamily="34" charset="0"/>
                <a:cs typeface="Arial" pitchFamily="34" charset="0"/>
              </a:rPr>
              <a:t>Mexicano</a:t>
            </a:r>
            <a:endParaRPr lang="es-MX" sz="2000" b="1" dirty="0" smtClean="0">
              <a:effectLst>
                <a:outerShdw blurRad="38100" dist="38100" dir="2700000" algn="tl">
                  <a:srgbClr val="000000">
                    <a:alpha val="43137"/>
                  </a:srgbClr>
                </a:outerShdw>
              </a:effectLst>
              <a:latin typeface="Arial" pitchFamily="34" charset="0"/>
              <a:cs typeface="Arial" pitchFamily="34" charset="0"/>
            </a:endParaRPr>
          </a:p>
          <a:p>
            <a:pPr lvl="1"/>
            <a:r>
              <a:rPr lang="es-MX" sz="2000" dirty="0" smtClean="0">
                <a:effectLst>
                  <a:outerShdw blurRad="38100" dist="38100" dir="2700000" algn="tl">
                    <a:srgbClr val="000000">
                      <a:alpha val="43137"/>
                    </a:srgbClr>
                  </a:outerShdw>
                </a:effectLst>
                <a:latin typeface="Arial" pitchFamily="34" charset="0"/>
                <a:cs typeface="Arial" pitchFamily="34" charset="0"/>
              </a:rPr>
              <a:t/>
            </a:r>
            <a:br>
              <a:rPr lang="es-MX" sz="2000" dirty="0" smtClean="0">
                <a:effectLst>
                  <a:outerShdw blurRad="38100" dist="38100" dir="2700000" algn="tl">
                    <a:srgbClr val="000000">
                      <a:alpha val="43137"/>
                    </a:srgbClr>
                  </a:outerShdw>
                </a:effectLst>
                <a:latin typeface="Arial" pitchFamily="34" charset="0"/>
                <a:cs typeface="Arial" pitchFamily="34" charset="0"/>
              </a:rPr>
            </a:br>
            <a:r>
              <a:rPr lang="es-MX" sz="2000" dirty="0" smtClean="0">
                <a:effectLst>
                  <a:outerShdw blurRad="38100" dist="38100" dir="2700000" algn="tl">
                    <a:srgbClr val="000000">
                      <a:alpha val="43137"/>
                    </a:srgbClr>
                  </a:outerShdw>
                </a:effectLst>
                <a:latin typeface="Arial" pitchFamily="34" charset="0"/>
                <a:cs typeface="Arial" pitchFamily="34" charset="0"/>
              </a:rPr>
              <a:t/>
            </a:r>
            <a:br>
              <a:rPr lang="es-MX" sz="2000"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ARTE </a:t>
            </a:r>
            <a:r>
              <a:rPr lang="es-MX" dirty="0" smtClean="0">
                <a:effectLst>
                  <a:outerShdw blurRad="38100" dist="38100" dir="2700000" algn="tl">
                    <a:srgbClr val="000000">
                      <a:alpha val="43137"/>
                    </a:srgbClr>
                  </a:outerShdw>
                </a:effectLst>
                <a:latin typeface="Arial" pitchFamily="34" charset="0"/>
                <a:cs typeface="Arial" pitchFamily="34" charset="0"/>
              </a:rPr>
              <a:t>COLONIAL</a:t>
            </a:r>
            <a:endParaRPr lang="es-MX" sz="2000" b="1" dirty="0" smtClean="0">
              <a:effectLst>
                <a:outerShdw blurRad="38100" dist="38100" dir="2700000" algn="tl">
                  <a:srgbClr val="000000">
                    <a:alpha val="43137"/>
                  </a:srgbClr>
                </a:outerShdw>
              </a:effectLst>
              <a:latin typeface="Arial" pitchFamily="34" charset="0"/>
              <a:cs typeface="Arial" pitchFamily="34" charset="0"/>
            </a:endParaRPr>
          </a:p>
          <a:p>
            <a:pPr lvl="1"/>
            <a:r>
              <a:rPr lang="es-MX" sz="2000" dirty="0" smtClean="0">
                <a:effectLst>
                  <a:outerShdw blurRad="38100" dist="38100" dir="2700000" algn="tl">
                    <a:srgbClr val="000000">
                      <a:alpha val="43137"/>
                    </a:srgbClr>
                  </a:outerShdw>
                </a:effectLst>
                <a:latin typeface="Arial" pitchFamily="34" charset="0"/>
                <a:cs typeface="Arial" pitchFamily="34" charset="0"/>
              </a:rPr>
              <a:t/>
            </a:r>
            <a:br>
              <a:rPr lang="es-MX" sz="2000"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L.D.G</a:t>
            </a:r>
            <a:r>
              <a:rPr lang="es-MX" dirty="0" smtClean="0">
                <a:effectLst>
                  <a:outerShdw blurRad="38100" dist="38100" dir="2700000" algn="tl">
                    <a:srgbClr val="000000">
                      <a:alpha val="43137"/>
                    </a:srgbClr>
                  </a:outerShdw>
                </a:effectLst>
                <a:latin typeface="Arial" pitchFamily="34" charset="0"/>
                <a:cs typeface="Arial" pitchFamily="34" charset="0"/>
              </a:rPr>
              <a:t>. Nathaly Alfaro Flores</a:t>
            </a:r>
            <a:r>
              <a:rPr lang="es-MX" sz="2000" dirty="0" smtClean="0">
                <a:effectLst>
                  <a:outerShdw blurRad="38100" dist="38100" dir="2700000" algn="tl">
                    <a:srgbClr val="000000">
                      <a:alpha val="43137"/>
                    </a:srgbClr>
                  </a:outerShdw>
                </a:effectLst>
                <a:latin typeface="Arial" pitchFamily="34" charset="0"/>
                <a:cs typeface="Arial" pitchFamily="34" charset="0"/>
              </a:rPr>
              <a:t/>
            </a:r>
            <a:br>
              <a:rPr lang="es-MX" sz="2000" dirty="0" smtClean="0">
                <a:effectLst>
                  <a:outerShdw blurRad="38100" dist="38100" dir="2700000" algn="tl">
                    <a:srgbClr val="000000">
                      <a:alpha val="43137"/>
                    </a:srgbClr>
                  </a:outerShdw>
                </a:effectLst>
                <a:latin typeface="Arial" pitchFamily="34" charset="0"/>
                <a:cs typeface="Arial" pitchFamily="34" charset="0"/>
              </a:rPr>
            </a:br>
            <a:r>
              <a:rPr lang="es-MX" sz="2000" dirty="0" smtClean="0">
                <a:effectLst>
                  <a:outerShdw blurRad="38100" dist="38100" dir="2700000" algn="tl">
                    <a:srgbClr val="000000">
                      <a:alpha val="43137"/>
                    </a:srgbClr>
                  </a:outerShdw>
                </a:effectLst>
                <a:latin typeface="Arial" pitchFamily="34" charset="0"/>
                <a:cs typeface="Arial" pitchFamily="34" charset="0"/>
              </a:rPr>
              <a:t/>
            </a:r>
            <a:br>
              <a:rPr lang="es-MX" sz="2000" dirty="0" smtClean="0">
                <a:effectLst>
                  <a:outerShdw blurRad="38100" dist="38100" dir="2700000" algn="tl">
                    <a:srgbClr val="000000">
                      <a:alpha val="43137"/>
                    </a:srgbClr>
                  </a:outerShdw>
                </a:effectLst>
                <a:latin typeface="Arial" pitchFamily="34" charset="0"/>
                <a:cs typeface="Arial" pitchFamily="34" charset="0"/>
              </a:rPr>
            </a:br>
            <a:r>
              <a:rPr lang="es-MX" dirty="0" smtClean="0">
                <a:effectLst>
                  <a:outerShdw blurRad="38100" dist="38100" dir="2700000" algn="tl">
                    <a:srgbClr val="000000">
                      <a:alpha val="43137"/>
                    </a:srgbClr>
                  </a:outerShdw>
                </a:effectLst>
                <a:latin typeface="Arial" pitchFamily="34" charset="0"/>
                <a:cs typeface="Arial" pitchFamily="34" charset="0"/>
              </a:rPr>
              <a:t>Julio </a:t>
            </a:r>
            <a:r>
              <a:rPr lang="es-MX" dirty="0" smtClean="0">
                <a:effectLst>
                  <a:outerShdw blurRad="38100" dist="38100" dir="2700000" algn="tl">
                    <a:srgbClr val="000000">
                      <a:alpha val="43137"/>
                    </a:srgbClr>
                  </a:outerShdw>
                </a:effectLst>
                <a:latin typeface="Arial" pitchFamily="34" charset="0"/>
                <a:cs typeface="Arial" pitchFamily="34" charset="0"/>
              </a:rPr>
              <a:t>- Diciembre 2015</a:t>
            </a:r>
            <a:endParaRPr lang="es-MX" sz="20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95926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6012160" y="2996952"/>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179512" y="2780928"/>
            <a:ext cx="4032448" cy="32403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043608" y="764704"/>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acolman</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
        <p:nvSpPr>
          <p:cNvPr id="7" name="6 CuadroTexto"/>
          <p:cNvSpPr txBox="1"/>
          <p:nvPr/>
        </p:nvSpPr>
        <p:spPr>
          <a:xfrm>
            <a:off x="179512" y="3158966"/>
            <a:ext cx="3960440" cy="2862322"/>
          </a:xfrm>
          <a:prstGeom prst="rect">
            <a:avLst/>
          </a:prstGeom>
          <a:noFill/>
        </p:spPr>
        <p:txBody>
          <a:bodyPr wrap="square" rtlCol="0">
            <a:spAutoFit/>
          </a:bodyPr>
          <a:lstStyle/>
          <a:p>
            <a:pPr algn="ctr"/>
            <a:r>
              <a:rPr lang="es-MX" b="1" dirty="0">
                <a:solidFill>
                  <a:schemeClr val="bg1"/>
                </a:solidFill>
              </a:rPr>
              <a:t>Es un complejo arquitectónico religioso, construido por la Orden de San Agustín a partir de 1539, es poseedor de la fachada considerada por los especialistas en historia del arte, como la joya del plateresco en América. La pintura mural es de las más tempranas en ejecutarse en América continental.</a:t>
            </a:r>
          </a:p>
          <a:p>
            <a:pPr algn="ctr"/>
            <a:endParaRPr lang="es-MX" b="1" dirty="0">
              <a:solidFill>
                <a:schemeClr val="bg1"/>
              </a:solidFill>
            </a:endParaRPr>
          </a:p>
        </p:txBody>
      </p:sp>
      <p:pic>
        <p:nvPicPr>
          <p:cNvPr id="8" name="7 Imagen"/>
          <p:cNvPicPr/>
          <p:nvPr/>
        </p:nvPicPr>
        <p:blipFill>
          <a:blip r:embed="rId3" cstate="print"/>
          <a:srcRect/>
          <a:stretch>
            <a:fillRect/>
          </a:stretch>
        </p:blipFill>
        <p:spPr bwMode="auto">
          <a:xfrm>
            <a:off x="4860032" y="3212976"/>
            <a:ext cx="3813175" cy="2376264"/>
          </a:xfrm>
          <a:prstGeom prst="rect">
            <a:avLst/>
          </a:prstGeom>
          <a:noFill/>
          <a:ln w="9525">
            <a:noFill/>
            <a:miter lim="800000"/>
            <a:headEnd/>
            <a:tailEnd/>
          </a:ln>
        </p:spPr>
      </p:pic>
    </p:spTree>
    <p:extLst>
      <p:ext uri="{BB962C8B-B14F-4D97-AF65-F5344CB8AC3E}">
        <p14:creationId xmlns:p14="http://schemas.microsoft.com/office/powerpoint/2010/main" xmlns="" val="422210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251520" y="3717032"/>
            <a:ext cx="4464496" cy="263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p:cNvPicPr/>
          <p:nvPr/>
        </p:nvPicPr>
        <p:blipFill>
          <a:blip r:embed="rId3" cstate="print"/>
          <a:srcRect/>
          <a:stretch>
            <a:fillRect/>
          </a:stretch>
        </p:blipFill>
        <p:spPr bwMode="auto">
          <a:xfrm>
            <a:off x="467545" y="2708920"/>
            <a:ext cx="4126277" cy="3354802"/>
          </a:xfrm>
          <a:prstGeom prst="rect">
            <a:avLst/>
          </a:prstGeom>
          <a:noFill/>
          <a:ln w="9525">
            <a:noFill/>
            <a:miter lim="800000"/>
            <a:headEnd/>
            <a:tailEnd/>
          </a:ln>
        </p:spPr>
      </p:pic>
      <p:sp>
        <p:nvSpPr>
          <p:cNvPr id="6" name="5 Rectángulo"/>
          <p:cNvSpPr/>
          <p:nvPr/>
        </p:nvSpPr>
        <p:spPr>
          <a:xfrm>
            <a:off x="1043608" y="764704"/>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convento de HUEJOTZINGO</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
        <p:nvSpPr>
          <p:cNvPr id="7" name="6 Rectángulo redondeado"/>
          <p:cNvSpPr/>
          <p:nvPr/>
        </p:nvSpPr>
        <p:spPr>
          <a:xfrm>
            <a:off x="4932040" y="2780928"/>
            <a:ext cx="3888432" cy="345638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076056" y="2832025"/>
            <a:ext cx="3600400" cy="3693319"/>
          </a:xfrm>
          <a:prstGeom prst="rect">
            <a:avLst/>
          </a:prstGeom>
          <a:noFill/>
        </p:spPr>
        <p:txBody>
          <a:bodyPr wrap="square" rtlCol="0">
            <a:spAutoFit/>
          </a:bodyPr>
          <a:lstStyle/>
          <a:p>
            <a:pPr algn="ctr"/>
            <a:r>
              <a:rPr lang="es-MX" b="1" dirty="0" smtClean="0">
                <a:solidFill>
                  <a:schemeClr val="bg1"/>
                </a:solidFill>
              </a:rPr>
              <a:t>Significado Náhuatl “Sauces pequeños”</a:t>
            </a:r>
          </a:p>
          <a:p>
            <a:pPr algn="just"/>
            <a:endParaRPr lang="es-MX" b="1" dirty="0">
              <a:solidFill>
                <a:schemeClr val="bg1"/>
              </a:solidFill>
            </a:endParaRPr>
          </a:p>
          <a:p>
            <a:pPr algn="just"/>
            <a:r>
              <a:rPr lang="es-MX" b="1" dirty="0" smtClean="0">
                <a:solidFill>
                  <a:schemeClr val="bg1"/>
                </a:solidFill>
              </a:rPr>
              <a:t>*Convento Franciscano </a:t>
            </a:r>
          </a:p>
          <a:p>
            <a:pPr algn="just"/>
            <a:r>
              <a:rPr lang="es-MX" b="1" dirty="0" smtClean="0">
                <a:solidFill>
                  <a:schemeClr val="bg1"/>
                </a:solidFill>
              </a:rPr>
              <a:t>*Estilo Plateresco</a:t>
            </a:r>
          </a:p>
          <a:p>
            <a:pPr algn="just"/>
            <a:r>
              <a:rPr lang="es-MX" b="1" dirty="0" smtClean="0">
                <a:solidFill>
                  <a:schemeClr val="bg1"/>
                </a:solidFill>
              </a:rPr>
              <a:t>*Construcción 1526 -1570 por Fray Juan de Alameda</a:t>
            </a:r>
          </a:p>
          <a:p>
            <a:pPr algn="just"/>
            <a:r>
              <a:rPr lang="es-MX" b="1" dirty="0" smtClean="0">
                <a:solidFill>
                  <a:schemeClr val="bg1"/>
                </a:solidFill>
              </a:rPr>
              <a:t>*Dimensión del atrio 14,400 m2</a:t>
            </a:r>
          </a:p>
          <a:p>
            <a:pPr algn="just"/>
            <a:r>
              <a:rPr lang="es-MX" b="1" dirty="0" smtClean="0">
                <a:solidFill>
                  <a:schemeClr val="bg1"/>
                </a:solidFill>
              </a:rPr>
              <a:t>*Columnas clásicas</a:t>
            </a:r>
          </a:p>
          <a:p>
            <a:pPr algn="just"/>
            <a:r>
              <a:rPr lang="es-MX" b="1" dirty="0" smtClean="0">
                <a:solidFill>
                  <a:schemeClr val="bg1"/>
                </a:solidFill>
              </a:rPr>
              <a:t>*Cordón Franciscano</a:t>
            </a:r>
          </a:p>
          <a:p>
            <a:pPr algn="just"/>
            <a:r>
              <a:rPr lang="es-MX" b="1" dirty="0" smtClean="0">
                <a:solidFill>
                  <a:schemeClr val="bg1"/>
                </a:solidFill>
              </a:rPr>
              <a:t>*Mural fresco “Los encapuchados”</a:t>
            </a:r>
          </a:p>
          <a:p>
            <a:pPr algn="just"/>
            <a:endParaRPr lang="es-MX" b="1" dirty="0">
              <a:solidFill>
                <a:schemeClr val="bg1"/>
              </a:solidFill>
            </a:endParaRPr>
          </a:p>
          <a:p>
            <a:pPr algn="just"/>
            <a:endParaRPr lang="es-MX" b="1" dirty="0">
              <a:solidFill>
                <a:schemeClr val="bg1"/>
              </a:solidFill>
            </a:endParaRPr>
          </a:p>
        </p:txBody>
      </p:sp>
    </p:spTree>
    <p:extLst>
      <p:ext uri="{BB962C8B-B14F-4D97-AF65-F5344CB8AC3E}">
        <p14:creationId xmlns:p14="http://schemas.microsoft.com/office/powerpoint/2010/main" xmlns="" val="238671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1835696" y="3717032"/>
            <a:ext cx="5616624"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764704"/>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convento de SANTA INÉS</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6" name="5 Imagen" descr="http://www.ritosyretos.com.mx/images/stories/iglesias_conventos/DSC00039.jpg"/>
          <p:cNvPicPr/>
          <p:nvPr/>
        </p:nvPicPr>
        <p:blipFill>
          <a:blip r:embed="rId3" cstate="print"/>
          <a:srcRect/>
          <a:stretch>
            <a:fillRect/>
          </a:stretch>
        </p:blipFill>
        <p:spPr bwMode="auto">
          <a:xfrm>
            <a:off x="2267744" y="2564904"/>
            <a:ext cx="4729904" cy="4105997"/>
          </a:xfrm>
          <a:prstGeom prst="rect">
            <a:avLst/>
          </a:prstGeom>
          <a:noFill/>
          <a:ln w="9525">
            <a:noFill/>
            <a:miter lim="800000"/>
            <a:headEnd/>
            <a:tailEnd/>
          </a:ln>
        </p:spPr>
      </p:pic>
      <p:sp>
        <p:nvSpPr>
          <p:cNvPr id="7" name="6 CuadroTexto"/>
          <p:cNvSpPr txBox="1"/>
          <p:nvPr/>
        </p:nvSpPr>
        <p:spPr>
          <a:xfrm>
            <a:off x="5076056" y="2471985"/>
            <a:ext cx="3600400" cy="646331"/>
          </a:xfrm>
          <a:prstGeom prst="rect">
            <a:avLst/>
          </a:prstGeom>
          <a:noFill/>
        </p:spPr>
        <p:txBody>
          <a:bodyPr wrap="square" rtlCol="0">
            <a:spAutoFit/>
          </a:bodyPr>
          <a:lstStyle/>
          <a:p>
            <a:pPr algn="just"/>
            <a:endParaRPr lang="es-MX" b="1" dirty="0">
              <a:solidFill>
                <a:schemeClr val="bg1"/>
              </a:solidFill>
            </a:endParaRPr>
          </a:p>
          <a:p>
            <a:pPr algn="just"/>
            <a:endParaRPr lang="es-MX" b="1" dirty="0">
              <a:solidFill>
                <a:schemeClr val="bg1"/>
              </a:solidFill>
            </a:endParaRPr>
          </a:p>
        </p:txBody>
      </p:sp>
    </p:spTree>
    <p:extLst>
      <p:ext uri="{BB962C8B-B14F-4D97-AF65-F5344CB8AC3E}">
        <p14:creationId xmlns:p14="http://schemas.microsoft.com/office/powerpoint/2010/main" xmlns="" val="205274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4499992" y="2276872"/>
            <a:ext cx="4032448" cy="32403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764704"/>
            <a:ext cx="6984776"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SAN FRANCISCO</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
        <p:nvSpPr>
          <p:cNvPr id="6" name="5 Rectángulo"/>
          <p:cNvSpPr/>
          <p:nvPr/>
        </p:nvSpPr>
        <p:spPr>
          <a:xfrm>
            <a:off x="467544" y="2420888"/>
            <a:ext cx="3744416"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p:cNvPicPr/>
          <p:nvPr/>
        </p:nvPicPr>
        <p:blipFill>
          <a:blip r:embed="rId3" cstate="print"/>
          <a:srcRect/>
          <a:stretch>
            <a:fillRect/>
          </a:stretch>
        </p:blipFill>
        <p:spPr bwMode="auto">
          <a:xfrm>
            <a:off x="251520" y="2636912"/>
            <a:ext cx="3755609" cy="2520280"/>
          </a:xfrm>
          <a:prstGeom prst="rect">
            <a:avLst/>
          </a:prstGeom>
          <a:noFill/>
          <a:ln w="9525">
            <a:noFill/>
            <a:miter lim="800000"/>
            <a:headEnd/>
            <a:tailEnd/>
          </a:ln>
        </p:spPr>
      </p:pic>
      <p:sp>
        <p:nvSpPr>
          <p:cNvPr id="8" name="7 CuadroTexto"/>
          <p:cNvSpPr txBox="1"/>
          <p:nvPr/>
        </p:nvSpPr>
        <p:spPr>
          <a:xfrm>
            <a:off x="4644008" y="2564904"/>
            <a:ext cx="3816424" cy="3416320"/>
          </a:xfrm>
          <a:prstGeom prst="rect">
            <a:avLst/>
          </a:prstGeom>
          <a:noFill/>
        </p:spPr>
        <p:txBody>
          <a:bodyPr wrap="square" rtlCol="0">
            <a:spAutoFit/>
          </a:bodyPr>
          <a:lstStyle/>
          <a:p>
            <a:pPr>
              <a:buFontTx/>
              <a:buChar char="-"/>
            </a:pPr>
            <a:r>
              <a:rPr lang="es-MX" b="1" dirty="0" smtClean="0">
                <a:solidFill>
                  <a:schemeClr val="bg1"/>
                </a:solidFill>
              </a:rPr>
              <a:t>Altar barroco</a:t>
            </a:r>
          </a:p>
          <a:p>
            <a:pPr>
              <a:buFontTx/>
              <a:buChar char="-"/>
            </a:pPr>
            <a:r>
              <a:rPr lang="es-MX" b="1" dirty="0" smtClean="0">
                <a:solidFill>
                  <a:schemeClr val="bg1"/>
                </a:solidFill>
              </a:rPr>
              <a:t>Edificado </a:t>
            </a:r>
            <a:r>
              <a:rPr lang="es-MX" b="1" dirty="0">
                <a:solidFill>
                  <a:schemeClr val="bg1"/>
                </a:solidFill>
              </a:rPr>
              <a:t>a finales del siglo XVI y modificado en el XVIII para cubrir las necesidades de los franciscanos del Colegio Apostólico de Propaganda Fide</a:t>
            </a:r>
            <a:r>
              <a:rPr lang="es-MX" b="1" dirty="0" smtClean="0">
                <a:solidFill>
                  <a:schemeClr val="bg1"/>
                </a:solidFill>
              </a:rPr>
              <a:t>.</a:t>
            </a:r>
          </a:p>
          <a:p>
            <a:pPr>
              <a:buFontTx/>
              <a:buChar char="-"/>
            </a:pPr>
            <a:r>
              <a:rPr lang="es-MX" b="1" dirty="0" smtClean="0">
                <a:solidFill>
                  <a:schemeClr val="bg1"/>
                </a:solidFill>
              </a:rPr>
              <a:t>Planta </a:t>
            </a:r>
            <a:r>
              <a:rPr lang="es-MX" b="1" dirty="0">
                <a:solidFill>
                  <a:schemeClr val="bg1"/>
                </a:solidFill>
              </a:rPr>
              <a:t>octagonal, en cuyos muros subsisten los grandes lienzos que retratan diversos temas franciscanos</a:t>
            </a:r>
            <a:r>
              <a:rPr lang="es-MX" dirty="0" smtClean="0"/>
              <a:t>.</a:t>
            </a:r>
          </a:p>
          <a:p>
            <a:pPr>
              <a:buFontTx/>
              <a:buChar char="-"/>
            </a:pPr>
            <a:endParaRPr lang="es-MX" dirty="0"/>
          </a:p>
          <a:p>
            <a:pPr>
              <a:buFontTx/>
              <a:buChar char="-"/>
            </a:pPr>
            <a:endParaRPr lang="es-MX" b="1" dirty="0">
              <a:solidFill>
                <a:schemeClr val="bg1"/>
              </a:solidFill>
            </a:endParaRPr>
          </a:p>
        </p:txBody>
      </p:sp>
    </p:spTree>
    <p:extLst>
      <p:ext uri="{BB962C8B-B14F-4D97-AF65-F5344CB8AC3E}">
        <p14:creationId xmlns:p14="http://schemas.microsoft.com/office/powerpoint/2010/main" xmlns="" val="354950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1843373" y="2404271"/>
            <a:ext cx="5040560" cy="4265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620688"/>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EPAZOYUCAN</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6" name="5 Imagen"/>
          <p:cNvPicPr/>
          <p:nvPr/>
        </p:nvPicPr>
        <p:blipFill>
          <a:blip r:embed="rId3" cstate="print"/>
          <a:srcRect/>
          <a:stretch>
            <a:fillRect/>
          </a:stretch>
        </p:blipFill>
        <p:spPr bwMode="auto">
          <a:xfrm>
            <a:off x="1699357" y="2620296"/>
            <a:ext cx="5464931" cy="3683486"/>
          </a:xfrm>
          <a:prstGeom prst="rect">
            <a:avLst/>
          </a:prstGeom>
          <a:noFill/>
          <a:ln w="9525">
            <a:noFill/>
            <a:miter lim="800000"/>
            <a:headEnd/>
            <a:tailEnd/>
          </a:ln>
        </p:spPr>
      </p:pic>
    </p:spTree>
    <p:extLst>
      <p:ext uri="{BB962C8B-B14F-4D97-AF65-F5344CB8AC3E}">
        <p14:creationId xmlns:p14="http://schemas.microsoft.com/office/powerpoint/2010/main" xmlns="" val="147076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899592" y="692696"/>
            <a:ext cx="7416824" cy="5400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115616" y="1052736"/>
            <a:ext cx="7200800" cy="5355312"/>
          </a:xfrm>
          <a:prstGeom prst="rect">
            <a:avLst/>
          </a:prstGeom>
          <a:noFill/>
        </p:spPr>
        <p:txBody>
          <a:bodyPr wrap="square" rtlCol="0">
            <a:spAutoFit/>
          </a:bodyPr>
          <a:lstStyle/>
          <a:p>
            <a:pPr>
              <a:buFont typeface="Arial" pitchFamily="34" charset="0"/>
              <a:buChar char="•"/>
            </a:pPr>
            <a:r>
              <a:rPr lang="es-MX" b="1" dirty="0" smtClean="0">
                <a:solidFill>
                  <a:schemeClr val="bg1"/>
                </a:solidFill>
              </a:rPr>
              <a:t>Pinturas </a:t>
            </a:r>
            <a:r>
              <a:rPr lang="es-MX" b="1" dirty="0">
                <a:solidFill>
                  <a:schemeClr val="bg1"/>
                </a:solidFill>
              </a:rPr>
              <a:t>murales policromadas con escenas de la Última Cena, </a:t>
            </a:r>
            <a:r>
              <a:rPr lang="es-MX" b="1" dirty="0" err="1">
                <a:solidFill>
                  <a:schemeClr val="bg1"/>
                </a:solidFill>
              </a:rPr>
              <a:t>Ecce</a:t>
            </a:r>
            <a:r>
              <a:rPr lang="es-MX" b="1" dirty="0">
                <a:solidFill>
                  <a:schemeClr val="bg1"/>
                </a:solidFill>
              </a:rPr>
              <a:t> Homo y él Tránsito de la </a:t>
            </a:r>
            <a:r>
              <a:rPr lang="es-MX" b="1" dirty="0" smtClean="0">
                <a:solidFill>
                  <a:schemeClr val="bg1"/>
                </a:solidFill>
              </a:rPr>
              <a:t>Virgen.</a:t>
            </a:r>
          </a:p>
          <a:p>
            <a:pPr>
              <a:buFont typeface="Arial" pitchFamily="34" charset="0"/>
              <a:buChar char="•"/>
            </a:pPr>
            <a:r>
              <a:rPr lang="es-MX" b="1" dirty="0" smtClean="0">
                <a:solidFill>
                  <a:schemeClr val="bg1"/>
                </a:solidFill>
              </a:rPr>
              <a:t>Contiene </a:t>
            </a:r>
            <a:r>
              <a:rPr lang="es-MX" b="1" dirty="0">
                <a:solidFill>
                  <a:schemeClr val="bg1"/>
                </a:solidFill>
              </a:rPr>
              <a:t>piezas realizadas en cerámica, obsidiana, lítica y fibras vegetales.  </a:t>
            </a:r>
            <a:endParaRPr lang="es-MX" b="1" dirty="0" smtClean="0">
              <a:solidFill>
                <a:schemeClr val="bg1"/>
              </a:solidFill>
            </a:endParaRPr>
          </a:p>
          <a:p>
            <a:pPr>
              <a:buFont typeface="Arial" pitchFamily="34" charset="0"/>
              <a:buChar char="•"/>
            </a:pPr>
            <a:r>
              <a:rPr lang="es-MX" b="1" dirty="0" smtClean="0">
                <a:solidFill>
                  <a:schemeClr val="bg1"/>
                </a:solidFill>
              </a:rPr>
              <a:t> </a:t>
            </a:r>
            <a:r>
              <a:rPr lang="es-MX" b="1" dirty="0">
                <a:solidFill>
                  <a:schemeClr val="bg1"/>
                </a:solidFill>
              </a:rPr>
              <a:t>  El edifico comenzó a construirse por los frailes franciscanos y fue concluido alrededor de 1540 por los agustinos. Fray Juan de Grijalva, cronista de la orden de San Agustín </a:t>
            </a:r>
            <a:endParaRPr lang="es-MX" b="1" dirty="0" smtClean="0">
              <a:solidFill>
                <a:schemeClr val="bg1"/>
              </a:solidFill>
            </a:endParaRPr>
          </a:p>
          <a:p>
            <a:pPr>
              <a:buFont typeface="Arial" pitchFamily="34" charset="0"/>
              <a:buChar char="•"/>
            </a:pPr>
            <a:r>
              <a:rPr lang="es-MX" b="1" dirty="0">
                <a:solidFill>
                  <a:schemeClr val="bg1"/>
                </a:solidFill>
              </a:rPr>
              <a:t>El conjunto conventual se asienta en tres niveles distintos: </a:t>
            </a:r>
            <a:r>
              <a:rPr lang="es-MX" b="1" dirty="0" smtClean="0">
                <a:solidFill>
                  <a:schemeClr val="bg1"/>
                </a:solidFill>
              </a:rPr>
              <a:t>terraplén (desnivel de un terreno con cierta pendiente), </a:t>
            </a:r>
            <a:r>
              <a:rPr lang="es-MX" b="1" dirty="0">
                <a:solidFill>
                  <a:schemeClr val="bg1"/>
                </a:solidFill>
              </a:rPr>
              <a:t>atrio e iglesia-convento. </a:t>
            </a:r>
            <a:endParaRPr lang="es-MX" b="1" dirty="0" smtClean="0">
              <a:solidFill>
                <a:schemeClr val="bg1"/>
              </a:solidFill>
            </a:endParaRPr>
          </a:p>
          <a:p>
            <a:pPr>
              <a:buFont typeface="Arial" pitchFamily="34" charset="0"/>
              <a:buChar char="•"/>
            </a:pPr>
            <a:r>
              <a:rPr lang="es-MX" b="1" dirty="0" smtClean="0">
                <a:solidFill>
                  <a:schemeClr val="bg1"/>
                </a:solidFill>
              </a:rPr>
              <a:t>Se </a:t>
            </a:r>
            <a:r>
              <a:rPr lang="es-MX" b="1" dirty="0">
                <a:solidFill>
                  <a:schemeClr val="bg1"/>
                </a:solidFill>
              </a:rPr>
              <a:t>edificó con restos de un centro ceremonial prehispánico del que aún se pueden apreciar ciertos vestigios. </a:t>
            </a:r>
          </a:p>
          <a:p>
            <a:pPr>
              <a:buFont typeface="Arial" pitchFamily="34" charset="0"/>
              <a:buChar char="•"/>
            </a:pPr>
            <a:r>
              <a:rPr lang="es-MX" b="1" dirty="0" smtClean="0">
                <a:solidFill>
                  <a:schemeClr val="bg1"/>
                </a:solidFill>
              </a:rPr>
              <a:t>Los </a:t>
            </a:r>
            <a:r>
              <a:rPr lang="es-MX" b="1" dirty="0">
                <a:solidFill>
                  <a:schemeClr val="bg1"/>
                </a:solidFill>
              </a:rPr>
              <a:t>estilos arquitectónicos que podemos apreciar en este interesante inmueble colonial son el </a:t>
            </a:r>
            <a:r>
              <a:rPr lang="es-MX" b="1" i="1" u="sng" dirty="0" smtClean="0">
                <a:solidFill>
                  <a:schemeClr val="bg1"/>
                </a:solidFill>
              </a:rPr>
              <a:t>románico (sentimientos (patrióticos, religiosos e inspirados en la naturaleza), pasiones, emociones, </a:t>
            </a:r>
            <a:r>
              <a:rPr lang="es-MX" b="1" i="1" u="sng" dirty="0">
                <a:solidFill>
                  <a:schemeClr val="bg1"/>
                </a:solidFill>
              </a:rPr>
              <a:t>mudéjar y plateresco </a:t>
            </a:r>
            <a:r>
              <a:rPr lang="es-MX" b="1" dirty="0">
                <a:solidFill>
                  <a:schemeClr val="bg1"/>
                </a:solidFill>
              </a:rPr>
              <a:t>con muchas aportaciones de la visión indígena </a:t>
            </a:r>
            <a:endParaRPr lang="es-MX" b="1" dirty="0" smtClean="0">
              <a:solidFill>
                <a:schemeClr val="bg1"/>
              </a:solidFill>
            </a:endParaRPr>
          </a:p>
          <a:p>
            <a:r>
              <a:rPr lang="es-MX" b="1" dirty="0">
                <a:solidFill>
                  <a:schemeClr val="bg1"/>
                </a:solidFill>
              </a:rPr>
              <a:t/>
            </a:r>
            <a:br>
              <a:rPr lang="es-MX" b="1" dirty="0">
                <a:solidFill>
                  <a:schemeClr val="bg1"/>
                </a:solidFill>
              </a:rPr>
            </a:br>
            <a:r>
              <a:rPr lang="es-MX" b="1" dirty="0">
                <a:solidFill>
                  <a:schemeClr val="bg1"/>
                </a:solidFill>
              </a:rPr>
              <a:t> </a:t>
            </a:r>
          </a:p>
          <a:p>
            <a:endParaRPr lang="es-MX" b="1" dirty="0" smtClean="0">
              <a:solidFill>
                <a:schemeClr val="bg1"/>
              </a:solidFill>
            </a:endParaRPr>
          </a:p>
          <a:p>
            <a:endParaRPr lang="es-MX" b="1" dirty="0">
              <a:solidFill>
                <a:schemeClr val="bg1"/>
              </a:solidFill>
            </a:endParaRPr>
          </a:p>
        </p:txBody>
      </p:sp>
    </p:spTree>
    <p:extLst>
      <p:ext uri="{BB962C8B-B14F-4D97-AF65-F5344CB8AC3E}">
        <p14:creationId xmlns:p14="http://schemas.microsoft.com/office/powerpoint/2010/main" xmlns="" val="63929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323528" y="2780928"/>
            <a:ext cx="3744416" cy="3384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4283968" y="2708920"/>
            <a:ext cx="4032448" cy="32403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043608" y="620688"/>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actopan</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
        <p:nvSpPr>
          <p:cNvPr id="7" name="6 CuadroTexto"/>
          <p:cNvSpPr txBox="1"/>
          <p:nvPr/>
        </p:nvSpPr>
        <p:spPr>
          <a:xfrm>
            <a:off x="4716016" y="2924944"/>
            <a:ext cx="3240360" cy="2862322"/>
          </a:xfrm>
          <a:prstGeom prst="rect">
            <a:avLst/>
          </a:prstGeom>
          <a:noFill/>
        </p:spPr>
        <p:txBody>
          <a:bodyPr wrap="square" rtlCol="0">
            <a:spAutoFit/>
          </a:bodyPr>
          <a:lstStyle/>
          <a:p>
            <a:r>
              <a:rPr lang="es-MX" b="1" dirty="0">
                <a:solidFill>
                  <a:schemeClr val="bg1"/>
                </a:solidFill>
              </a:rPr>
              <a:t>Uno de los mayores atractivos del conjunto es la capilla abierta que tiene bóveda de medio cañón y un claro de 17 metros de altura, su interior se encuentra decorado con pintura mural de marcado sincretismo religioso con escenas del Génesis y el Juicio Final.</a:t>
            </a:r>
          </a:p>
        </p:txBody>
      </p:sp>
      <p:pic>
        <p:nvPicPr>
          <p:cNvPr id="8" name="7 Imagen"/>
          <p:cNvPicPr/>
          <p:nvPr/>
        </p:nvPicPr>
        <p:blipFill>
          <a:blip r:embed="rId3" cstate="print"/>
          <a:srcRect/>
          <a:stretch>
            <a:fillRect/>
          </a:stretch>
        </p:blipFill>
        <p:spPr bwMode="auto">
          <a:xfrm>
            <a:off x="251520" y="2996952"/>
            <a:ext cx="3945578" cy="2952328"/>
          </a:xfrm>
          <a:prstGeom prst="rect">
            <a:avLst/>
          </a:prstGeom>
          <a:noFill/>
          <a:ln w="9525">
            <a:noFill/>
            <a:miter lim="800000"/>
            <a:headEnd/>
            <a:tailEnd/>
          </a:ln>
        </p:spPr>
      </p:pic>
    </p:spTree>
    <p:extLst>
      <p:ext uri="{BB962C8B-B14F-4D97-AF65-F5344CB8AC3E}">
        <p14:creationId xmlns:p14="http://schemas.microsoft.com/office/powerpoint/2010/main" xmlns="" val="103491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539552" y="4149080"/>
            <a:ext cx="8064896" cy="256490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339752" y="188640"/>
            <a:ext cx="3744416"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683568" y="4365104"/>
            <a:ext cx="7704856" cy="2585323"/>
          </a:xfrm>
          <a:prstGeom prst="rect">
            <a:avLst/>
          </a:prstGeom>
          <a:noFill/>
        </p:spPr>
        <p:txBody>
          <a:bodyPr wrap="square" rtlCol="0">
            <a:spAutoFit/>
          </a:bodyPr>
          <a:lstStyle/>
          <a:p>
            <a:r>
              <a:rPr lang="es-MX" b="1" dirty="0">
                <a:solidFill>
                  <a:schemeClr val="bg1"/>
                </a:solidFill>
              </a:rPr>
              <a:t>La orden de los agustinos fundó el convento de Actopan en el año de 1546, la dirección de la obra se le atribuye a fray Andrés de Mata.  Su portada es de estilo plateresco y su claustro combina los estilos gótico y renacentista</a:t>
            </a:r>
            <a:r>
              <a:rPr lang="es-MX" b="1" dirty="0" smtClean="0">
                <a:solidFill>
                  <a:schemeClr val="bg1"/>
                </a:solidFill>
              </a:rPr>
              <a:t>.</a:t>
            </a:r>
          </a:p>
          <a:p>
            <a:endParaRPr lang="es-MX" b="1" dirty="0">
              <a:solidFill>
                <a:schemeClr val="bg1"/>
              </a:solidFill>
            </a:endParaRPr>
          </a:p>
          <a:p>
            <a:r>
              <a:rPr lang="es-MX" b="1" dirty="0" smtClean="0">
                <a:solidFill>
                  <a:schemeClr val="bg1"/>
                </a:solidFill>
              </a:rPr>
              <a:t>Esculturas </a:t>
            </a:r>
            <a:r>
              <a:rPr lang="es-MX" b="1" dirty="0">
                <a:solidFill>
                  <a:schemeClr val="bg1"/>
                </a:solidFill>
              </a:rPr>
              <a:t>y </a:t>
            </a:r>
            <a:r>
              <a:rPr lang="es-MX" b="1" dirty="0" smtClean="0">
                <a:solidFill>
                  <a:schemeClr val="bg1"/>
                </a:solidFill>
              </a:rPr>
              <a:t>pinturas de los </a:t>
            </a:r>
            <a:r>
              <a:rPr lang="es-MX" b="1" dirty="0">
                <a:solidFill>
                  <a:schemeClr val="bg1"/>
                </a:solidFill>
              </a:rPr>
              <a:t>siglos XVI al XIX, que representan diversos santos, ángeles, escenas bíblicas y advocaciones de María. Elaborados con técnicas como estofado en madera, pasta de caña de maíz y óleo sobre tela. </a:t>
            </a:r>
            <a:br>
              <a:rPr lang="es-MX" b="1" dirty="0">
                <a:solidFill>
                  <a:schemeClr val="bg1"/>
                </a:solidFill>
              </a:rPr>
            </a:br>
            <a:r>
              <a:rPr lang="es-MX" b="1" dirty="0">
                <a:solidFill>
                  <a:schemeClr val="bg1"/>
                </a:solidFill>
              </a:rPr>
              <a:t/>
            </a:r>
            <a:br>
              <a:rPr lang="es-MX" b="1" dirty="0">
                <a:solidFill>
                  <a:schemeClr val="bg1"/>
                </a:solidFill>
              </a:rPr>
            </a:br>
            <a:endParaRPr lang="es-MX" b="1" dirty="0">
              <a:solidFill>
                <a:schemeClr val="bg1"/>
              </a:solidFill>
            </a:endParaRPr>
          </a:p>
        </p:txBody>
      </p:sp>
      <p:pic>
        <p:nvPicPr>
          <p:cNvPr id="7" name="6 Imagen"/>
          <p:cNvPicPr/>
          <p:nvPr/>
        </p:nvPicPr>
        <p:blipFill>
          <a:blip r:embed="rId3" cstate="print"/>
          <a:srcRect/>
          <a:stretch>
            <a:fillRect/>
          </a:stretch>
        </p:blipFill>
        <p:spPr bwMode="auto">
          <a:xfrm>
            <a:off x="1403648" y="620688"/>
            <a:ext cx="5612130" cy="2846130"/>
          </a:xfrm>
          <a:prstGeom prst="rect">
            <a:avLst/>
          </a:prstGeom>
          <a:noFill/>
          <a:ln w="9525">
            <a:noFill/>
            <a:miter lim="800000"/>
            <a:headEnd/>
            <a:tailEnd/>
          </a:ln>
        </p:spPr>
      </p:pic>
    </p:spTree>
    <p:extLst>
      <p:ext uri="{BB962C8B-B14F-4D97-AF65-F5344CB8AC3E}">
        <p14:creationId xmlns:p14="http://schemas.microsoft.com/office/powerpoint/2010/main" xmlns="" val="375467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611560" y="3113584"/>
            <a:ext cx="7560840" cy="355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620688"/>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tula</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6" name="5 Imagen" descr="ex-convento-Tula"/>
          <p:cNvPicPr/>
          <p:nvPr/>
        </p:nvPicPr>
        <p:blipFill>
          <a:blip r:embed="rId3" cstate="print"/>
          <a:srcRect/>
          <a:stretch>
            <a:fillRect/>
          </a:stretch>
        </p:blipFill>
        <p:spPr bwMode="auto">
          <a:xfrm>
            <a:off x="1259632" y="2780928"/>
            <a:ext cx="6357620" cy="3476625"/>
          </a:xfrm>
          <a:prstGeom prst="rect">
            <a:avLst/>
          </a:prstGeom>
          <a:noFill/>
          <a:ln w="9525">
            <a:noFill/>
            <a:miter lim="800000"/>
            <a:headEnd/>
            <a:tailEnd/>
          </a:ln>
        </p:spPr>
      </p:pic>
    </p:spTree>
    <p:extLst>
      <p:ext uri="{BB962C8B-B14F-4D97-AF65-F5344CB8AC3E}">
        <p14:creationId xmlns:p14="http://schemas.microsoft.com/office/powerpoint/2010/main" xmlns="" val="98874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539552" y="1628800"/>
            <a:ext cx="8064896" cy="345638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899592" y="1844824"/>
            <a:ext cx="7560840" cy="2862322"/>
          </a:xfrm>
          <a:prstGeom prst="rect">
            <a:avLst/>
          </a:prstGeom>
          <a:noFill/>
        </p:spPr>
        <p:txBody>
          <a:bodyPr wrap="square" rtlCol="0">
            <a:spAutoFit/>
          </a:bodyPr>
          <a:lstStyle/>
          <a:p>
            <a:pPr>
              <a:buFont typeface="Arial" pitchFamily="34" charset="0"/>
              <a:buChar char="•"/>
            </a:pPr>
            <a:r>
              <a:rPr lang="es-MX" b="1" dirty="0" smtClean="0">
                <a:solidFill>
                  <a:schemeClr val="bg1"/>
                </a:solidFill>
              </a:rPr>
              <a:t>Convento franciscano</a:t>
            </a:r>
          </a:p>
          <a:p>
            <a:pPr>
              <a:buFont typeface="Arial" pitchFamily="34" charset="0"/>
              <a:buChar char="•"/>
            </a:pPr>
            <a:r>
              <a:rPr lang="es-MX" b="1" dirty="0" smtClean="0">
                <a:solidFill>
                  <a:schemeClr val="bg1"/>
                </a:solidFill>
              </a:rPr>
              <a:t>Al </a:t>
            </a:r>
            <a:r>
              <a:rPr lang="es-MX" b="1" dirty="0">
                <a:solidFill>
                  <a:schemeClr val="bg1"/>
                </a:solidFill>
              </a:rPr>
              <a:t>fondo de un atrio almenado destaca el templo monumental con su torre campanario. Sobresalen de inmediato los pesados contrafuertes rematados con </a:t>
            </a:r>
            <a:r>
              <a:rPr lang="es-MX" b="1" dirty="0" err="1" smtClean="0">
                <a:solidFill>
                  <a:schemeClr val="bg1"/>
                </a:solidFill>
              </a:rPr>
              <a:t>garitones</a:t>
            </a:r>
            <a:r>
              <a:rPr lang="es-MX" b="1" dirty="0" smtClean="0">
                <a:solidFill>
                  <a:schemeClr val="bg1"/>
                </a:solidFill>
              </a:rPr>
              <a:t> , </a:t>
            </a:r>
            <a:r>
              <a:rPr lang="es-MX" b="1" dirty="0">
                <a:solidFill>
                  <a:schemeClr val="bg1"/>
                </a:solidFill>
              </a:rPr>
              <a:t>una especie de pequeños refugios donde se resguardaban los </a:t>
            </a:r>
            <a:r>
              <a:rPr lang="es-MX" b="1" dirty="0" smtClean="0">
                <a:solidFill>
                  <a:schemeClr val="bg1"/>
                </a:solidFill>
              </a:rPr>
              <a:t>centinelas (soldados que estaban en vigilancia); </a:t>
            </a:r>
            <a:r>
              <a:rPr lang="es-MX" b="1" dirty="0">
                <a:solidFill>
                  <a:schemeClr val="bg1"/>
                </a:solidFill>
              </a:rPr>
              <a:t>notable es también el </a:t>
            </a:r>
            <a:r>
              <a:rPr lang="es-MX" b="1" dirty="0" smtClean="0">
                <a:solidFill>
                  <a:schemeClr val="bg1"/>
                </a:solidFill>
              </a:rPr>
              <a:t>pretil (barrera que se colocan al costado de una plataforma para sostenerla) </a:t>
            </a:r>
            <a:r>
              <a:rPr lang="es-MX" b="1" dirty="0">
                <a:solidFill>
                  <a:schemeClr val="bg1"/>
                </a:solidFill>
              </a:rPr>
              <a:t>almenado sobre toda la cubierta del templo</a:t>
            </a:r>
            <a:r>
              <a:rPr lang="es-MX" b="1" dirty="0" smtClean="0">
                <a:solidFill>
                  <a:schemeClr val="bg1"/>
                </a:solidFill>
              </a:rPr>
              <a:t>.</a:t>
            </a:r>
          </a:p>
          <a:p>
            <a:pPr>
              <a:buFont typeface="Arial" pitchFamily="34" charset="0"/>
              <a:buChar char="•"/>
            </a:pPr>
            <a:r>
              <a:rPr lang="es-MX" b="1" dirty="0" smtClean="0">
                <a:solidFill>
                  <a:schemeClr val="bg1"/>
                </a:solidFill>
              </a:rPr>
              <a:t>Columnas adosadas (Conjuntas) </a:t>
            </a:r>
            <a:r>
              <a:rPr lang="es-MX" b="1" dirty="0">
                <a:solidFill>
                  <a:schemeClr val="bg1"/>
                </a:solidFill>
              </a:rPr>
              <a:t>de orden </a:t>
            </a:r>
            <a:r>
              <a:rPr lang="es-MX" b="1" dirty="0" smtClean="0">
                <a:solidFill>
                  <a:schemeClr val="bg1"/>
                </a:solidFill>
              </a:rPr>
              <a:t>corintio (caracterizada por un capitel (parte superior de una columna) adornado por hojas) </a:t>
            </a:r>
            <a:r>
              <a:rPr lang="es-MX" b="1" dirty="0">
                <a:solidFill>
                  <a:schemeClr val="bg1"/>
                </a:solidFill>
              </a:rPr>
              <a:t>y rematada con un frontón semicircular, destaca el profundo óculo hexagonal del </a:t>
            </a:r>
            <a:r>
              <a:rPr lang="es-MX" b="1" dirty="0" smtClean="0">
                <a:solidFill>
                  <a:schemeClr val="bg1"/>
                </a:solidFill>
              </a:rPr>
              <a:t>coro.</a:t>
            </a:r>
            <a:endParaRPr lang="es-MX" b="1" dirty="0">
              <a:solidFill>
                <a:schemeClr val="bg1"/>
              </a:solidFill>
            </a:endParaRPr>
          </a:p>
        </p:txBody>
      </p:sp>
    </p:spTree>
    <p:extLst>
      <p:ext uri="{BB962C8B-B14F-4D97-AF65-F5344CB8AC3E}">
        <p14:creationId xmlns:p14="http://schemas.microsoft.com/office/powerpoint/2010/main" xmlns="" val="75325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CuadroTexto"/>
          <p:cNvSpPr txBox="1"/>
          <p:nvPr/>
        </p:nvSpPr>
        <p:spPr>
          <a:xfrm>
            <a:off x="899592" y="4716760"/>
            <a:ext cx="6192688" cy="1200329"/>
          </a:xfrm>
          <a:prstGeom prst="rect">
            <a:avLst/>
          </a:prstGeom>
          <a:noFill/>
        </p:spPr>
        <p:txBody>
          <a:bodyPr wrap="square" rtlCol="0">
            <a:spAutoFit/>
          </a:bodyPr>
          <a:lstStyle/>
          <a:p>
            <a:r>
              <a:rPr lang="es-MX" sz="3600" b="1" dirty="0" smtClean="0"/>
              <a:t>KEY WORDS</a:t>
            </a:r>
          </a:p>
          <a:p>
            <a:endParaRPr lang="es-MX" sz="3600" b="1" dirty="0"/>
          </a:p>
        </p:txBody>
      </p:sp>
      <p:sp>
        <p:nvSpPr>
          <p:cNvPr id="5" name="4 CuadroTexto"/>
          <p:cNvSpPr txBox="1"/>
          <p:nvPr/>
        </p:nvSpPr>
        <p:spPr>
          <a:xfrm>
            <a:off x="1043608" y="1764432"/>
            <a:ext cx="6984776" cy="2308324"/>
          </a:xfrm>
          <a:prstGeom prst="rect">
            <a:avLst/>
          </a:prstGeom>
          <a:noFill/>
        </p:spPr>
        <p:txBody>
          <a:bodyPr wrap="square" rtlCol="0">
            <a:spAutoFit/>
          </a:bodyPr>
          <a:lstStyle/>
          <a:p>
            <a:pPr algn="just"/>
            <a:r>
              <a:rPr lang="en-US" sz="2400" dirty="0" smtClean="0"/>
              <a:t>The following presentation, it is directed for the students of high school of the Subject of Universal Art, this presentation gives us a very precise approach of what represents the Colonial Art in Mexico, as well as some architectural characteristics that represent this stage in the country.</a:t>
            </a:r>
            <a:endParaRPr lang="es-MX" sz="2400" dirty="0"/>
          </a:p>
        </p:txBody>
      </p:sp>
      <p:sp>
        <p:nvSpPr>
          <p:cNvPr id="6" name="5 CuadroTexto"/>
          <p:cNvSpPr txBox="1"/>
          <p:nvPr/>
        </p:nvSpPr>
        <p:spPr>
          <a:xfrm>
            <a:off x="1051992" y="980728"/>
            <a:ext cx="6192688" cy="646331"/>
          </a:xfrm>
          <a:prstGeom prst="rect">
            <a:avLst/>
          </a:prstGeom>
          <a:noFill/>
        </p:spPr>
        <p:txBody>
          <a:bodyPr wrap="square" rtlCol="0">
            <a:spAutoFit/>
          </a:bodyPr>
          <a:lstStyle/>
          <a:p>
            <a:r>
              <a:rPr lang="es-MX" sz="3600" b="1" dirty="0" smtClean="0"/>
              <a:t>ABSTRACT</a:t>
            </a:r>
            <a:endParaRPr lang="es-MX" sz="3600" b="1" dirty="0"/>
          </a:p>
        </p:txBody>
      </p:sp>
      <p:sp>
        <p:nvSpPr>
          <p:cNvPr id="7" name="6 CuadroTexto"/>
          <p:cNvSpPr txBox="1"/>
          <p:nvPr/>
        </p:nvSpPr>
        <p:spPr>
          <a:xfrm>
            <a:off x="1043608" y="5580856"/>
            <a:ext cx="5760640" cy="461665"/>
          </a:xfrm>
          <a:prstGeom prst="rect">
            <a:avLst/>
          </a:prstGeom>
          <a:noFill/>
        </p:spPr>
        <p:txBody>
          <a:bodyPr wrap="square" rtlCol="0">
            <a:spAutoFit/>
          </a:bodyPr>
          <a:lstStyle/>
          <a:p>
            <a:r>
              <a:rPr lang="es-MX" sz="2400" dirty="0" smtClean="0"/>
              <a:t>COLONIAL ART, ARCHITECTURAL, MEXICO</a:t>
            </a:r>
            <a:endParaRPr lang="es-MX" sz="2400" dirty="0"/>
          </a:p>
        </p:txBody>
      </p:sp>
    </p:spTree>
    <p:extLst>
      <p:ext uri="{BB962C8B-B14F-4D97-AF65-F5344CB8AC3E}">
        <p14:creationId xmlns:p14="http://schemas.microsoft.com/office/powerpoint/2010/main" xmlns="" val="202099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5364088" y="2420888"/>
            <a:ext cx="3528392" cy="41764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79512" y="2564904"/>
            <a:ext cx="4968552"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043608" y="620688"/>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tepeapulco</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7" name="6 Imagen"/>
          <p:cNvPicPr/>
          <p:nvPr/>
        </p:nvPicPr>
        <p:blipFill>
          <a:blip r:embed="rId3" cstate="print"/>
          <a:srcRect/>
          <a:stretch>
            <a:fillRect/>
          </a:stretch>
        </p:blipFill>
        <p:spPr bwMode="auto">
          <a:xfrm>
            <a:off x="388402" y="2852936"/>
            <a:ext cx="4543638" cy="2304256"/>
          </a:xfrm>
          <a:prstGeom prst="rect">
            <a:avLst/>
          </a:prstGeom>
          <a:noFill/>
          <a:ln w="9525">
            <a:noFill/>
            <a:miter lim="800000"/>
            <a:headEnd/>
            <a:tailEnd/>
          </a:ln>
        </p:spPr>
      </p:pic>
      <p:sp>
        <p:nvSpPr>
          <p:cNvPr id="8" name="7 CuadroTexto"/>
          <p:cNvSpPr txBox="1"/>
          <p:nvPr/>
        </p:nvSpPr>
        <p:spPr>
          <a:xfrm>
            <a:off x="5580112" y="2780928"/>
            <a:ext cx="3096344" cy="3970318"/>
          </a:xfrm>
          <a:prstGeom prst="rect">
            <a:avLst/>
          </a:prstGeom>
          <a:noFill/>
        </p:spPr>
        <p:txBody>
          <a:bodyPr wrap="square" rtlCol="0">
            <a:spAutoFit/>
          </a:bodyPr>
          <a:lstStyle/>
          <a:p>
            <a:pPr algn="ctr">
              <a:buFont typeface="Arial" pitchFamily="34" charset="0"/>
              <a:buChar char="•"/>
            </a:pPr>
            <a:r>
              <a:rPr lang="es-MX" b="1" dirty="0" smtClean="0">
                <a:solidFill>
                  <a:schemeClr val="bg1"/>
                </a:solidFill>
              </a:rPr>
              <a:t>En </a:t>
            </a:r>
            <a:r>
              <a:rPr lang="es-MX" b="1" dirty="0">
                <a:solidFill>
                  <a:schemeClr val="bg1"/>
                </a:solidFill>
              </a:rPr>
              <a:t>una de sus celdas vivió y escribió el ilustre fray Bernardino de </a:t>
            </a:r>
            <a:r>
              <a:rPr lang="es-MX" b="1" dirty="0" smtClean="0">
                <a:solidFill>
                  <a:schemeClr val="bg1"/>
                </a:solidFill>
              </a:rPr>
              <a:t>Sahagún</a:t>
            </a:r>
          </a:p>
          <a:p>
            <a:pPr algn="ctr">
              <a:buFont typeface="Arial" pitchFamily="34" charset="0"/>
              <a:buChar char="•"/>
            </a:pPr>
            <a:r>
              <a:rPr lang="es-MX" b="1" dirty="0" smtClean="0">
                <a:solidFill>
                  <a:schemeClr val="bg1"/>
                </a:solidFill>
              </a:rPr>
              <a:t>El </a:t>
            </a:r>
            <a:r>
              <a:rPr lang="es-MX" b="1" dirty="0">
                <a:solidFill>
                  <a:schemeClr val="bg1"/>
                </a:solidFill>
              </a:rPr>
              <a:t>conjunto religioso se fundó sobre un </a:t>
            </a:r>
            <a:r>
              <a:rPr lang="es-MX" b="1" dirty="0" err="1">
                <a:solidFill>
                  <a:schemeClr val="bg1"/>
                </a:solidFill>
              </a:rPr>
              <a:t>Teocalli</a:t>
            </a:r>
            <a:r>
              <a:rPr lang="es-MX" b="1" dirty="0">
                <a:solidFill>
                  <a:schemeClr val="bg1"/>
                </a:solidFill>
              </a:rPr>
              <a:t> por la orden de los franciscanos en 1528, su primer guardián fue fray Andrés de Olmos, cuenta con varios anexos importantes, como el templo y la capilla de Jesús el Nazareno. </a:t>
            </a:r>
            <a:r>
              <a:rPr lang="es-MX" dirty="0"/>
              <a:t/>
            </a:r>
            <a:br>
              <a:rPr lang="es-MX" dirty="0"/>
            </a:br>
            <a:r>
              <a:rPr lang="es-MX" dirty="0"/>
              <a:t> </a:t>
            </a:r>
          </a:p>
          <a:p>
            <a:pPr algn="ctr"/>
            <a:endParaRPr lang="es-MX" b="1" dirty="0">
              <a:solidFill>
                <a:schemeClr val="bg1"/>
              </a:solidFill>
            </a:endParaRPr>
          </a:p>
        </p:txBody>
      </p:sp>
    </p:spTree>
    <p:extLst>
      <p:ext uri="{BB962C8B-B14F-4D97-AF65-F5344CB8AC3E}">
        <p14:creationId xmlns:p14="http://schemas.microsoft.com/office/powerpoint/2010/main" xmlns="" val="1848244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611560" y="2852936"/>
            <a:ext cx="7560840" cy="355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620688"/>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EX CONVENTO DE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metztitlán</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6" name="5 Imagen" descr="ex-convento-Metztitlan"/>
          <p:cNvPicPr/>
          <p:nvPr/>
        </p:nvPicPr>
        <p:blipFill>
          <a:blip r:embed="rId3" cstate="print"/>
          <a:srcRect/>
          <a:stretch>
            <a:fillRect/>
          </a:stretch>
        </p:blipFill>
        <p:spPr bwMode="auto">
          <a:xfrm>
            <a:off x="1259632" y="2564904"/>
            <a:ext cx="6357620" cy="3476625"/>
          </a:xfrm>
          <a:prstGeom prst="rect">
            <a:avLst/>
          </a:prstGeom>
          <a:noFill/>
          <a:ln w="9525">
            <a:noFill/>
            <a:miter lim="800000"/>
            <a:headEnd/>
            <a:tailEnd/>
          </a:ln>
        </p:spPr>
      </p:pic>
    </p:spTree>
    <p:extLst>
      <p:ext uri="{BB962C8B-B14F-4D97-AF65-F5344CB8AC3E}">
        <p14:creationId xmlns:p14="http://schemas.microsoft.com/office/powerpoint/2010/main" xmlns="" val="230645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611560" y="764704"/>
            <a:ext cx="7560840" cy="554461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979712" y="1340768"/>
            <a:ext cx="5760640" cy="4247317"/>
          </a:xfrm>
          <a:prstGeom prst="rect">
            <a:avLst/>
          </a:prstGeom>
          <a:noFill/>
        </p:spPr>
        <p:txBody>
          <a:bodyPr wrap="square" rtlCol="0">
            <a:spAutoFit/>
          </a:bodyPr>
          <a:lstStyle/>
          <a:p>
            <a:pPr>
              <a:buFont typeface="Arial" pitchFamily="34" charset="0"/>
              <a:buChar char="•"/>
            </a:pPr>
            <a:r>
              <a:rPr lang="es-MX" b="1" dirty="0" smtClean="0">
                <a:solidFill>
                  <a:schemeClr val="bg1"/>
                </a:solidFill>
              </a:rPr>
              <a:t>Orden Agustina</a:t>
            </a:r>
          </a:p>
          <a:p>
            <a:pPr>
              <a:buFont typeface="Arial" pitchFamily="34" charset="0"/>
              <a:buChar char="•"/>
            </a:pPr>
            <a:r>
              <a:rPr lang="es-MX" b="1" dirty="0">
                <a:solidFill>
                  <a:schemeClr val="bg1"/>
                </a:solidFill>
              </a:rPr>
              <a:t>La iglesia impresiona por la altura de sus muros y la elegancia de su bóveda </a:t>
            </a:r>
            <a:r>
              <a:rPr lang="es-MX" b="1" dirty="0" smtClean="0">
                <a:solidFill>
                  <a:schemeClr val="bg1"/>
                </a:solidFill>
              </a:rPr>
              <a:t>corrida</a:t>
            </a:r>
          </a:p>
          <a:p>
            <a:pPr>
              <a:buFont typeface="Arial" pitchFamily="34" charset="0"/>
              <a:buChar char="•"/>
            </a:pPr>
            <a:r>
              <a:rPr lang="es-MX" b="1" dirty="0" smtClean="0">
                <a:solidFill>
                  <a:schemeClr val="bg1"/>
                </a:solidFill>
              </a:rPr>
              <a:t>Notable </a:t>
            </a:r>
            <a:r>
              <a:rPr lang="es-MX" b="1" dirty="0">
                <a:solidFill>
                  <a:schemeClr val="bg1"/>
                </a:solidFill>
              </a:rPr>
              <a:t>el friso ornamental, de unos dos metros de alto, con querubines, elementos vegetales, cabezas de aves y dragones, alternando con escudos </a:t>
            </a:r>
            <a:r>
              <a:rPr lang="es-MX" b="1" dirty="0" smtClean="0">
                <a:solidFill>
                  <a:schemeClr val="bg1"/>
                </a:solidFill>
              </a:rPr>
              <a:t>agustinos</a:t>
            </a:r>
          </a:p>
          <a:p>
            <a:pPr>
              <a:buFont typeface="Arial" pitchFamily="34" charset="0"/>
              <a:buChar char="•"/>
            </a:pPr>
            <a:r>
              <a:rPr lang="es-MX" b="1" dirty="0" smtClean="0">
                <a:solidFill>
                  <a:schemeClr val="bg1"/>
                </a:solidFill>
              </a:rPr>
              <a:t>Renacentista</a:t>
            </a:r>
          </a:p>
          <a:p>
            <a:r>
              <a:rPr lang="es-MX" b="1" dirty="0">
                <a:solidFill>
                  <a:schemeClr val="bg1"/>
                </a:solidFill>
              </a:rPr>
              <a:t>Los motivos del claustro son más complejos, incluyendo escenas del sacrificio de Isaac, la serpiente de bronce y la Paciencia, Castidad y Fortuna, en el cubo de las </a:t>
            </a:r>
            <a:r>
              <a:rPr lang="es-MX" b="1" dirty="0" smtClean="0">
                <a:solidFill>
                  <a:schemeClr val="bg1"/>
                </a:solidFill>
              </a:rPr>
              <a:t>escaleras.</a:t>
            </a:r>
          </a:p>
          <a:p>
            <a:pPr>
              <a:buFont typeface="Arial" pitchFamily="34" charset="0"/>
              <a:buChar char="•"/>
            </a:pPr>
            <a:r>
              <a:rPr lang="es-MX" b="1" dirty="0" smtClean="0">
                <a:solidFill>
                  <a:schemeClr val="bg1"/>
                </a:solidFill>
              </a:rPr>
              <a:t>Otros </a:t>
            </a:r>
            <a:r>
              <a:rPr lang="es-MX" b="1" dirty="0">
                <a:solidFill>
                  <a:schemeClr val="bg1"/>
                </a:solidFill>
              </a:rPr>
              <a:t>detalles son dignos de mención: unas gárgolas labradas en forma de animales en actitud de ataque, en la parte superior del convento; una piedra de forma circular simbolizando al mundo en llamas</a:t>
            </a:r>
          </a:p>
        </p:txBody>
      </p:sp>
    </p:spTree>
    <p:extLst>
      <p:ext uri="{BB962C8B-B14F-4D97-AF65-F5344CB8AC3E}">
        <p14:creationId xmlns:p14="http://schemas.microsoft.com/office/powerpoint/2010/main" xmlns="" val="27495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179512" y="1628800"/>
            <a:ext cx="4320480" cy="48965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flipV="1">
            <a:off x="4716016" y="2564904"/>
            <a:ext cx="3600400"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467544" y="1988840"/>
            <a:ext cx="3960440" cy="5355312"/>
          </a:xfrm>
          <a:prstGeom prst="rect">
            <a:avLst/>
          </a:prstGeom>
          <a:noFill/>
        </p:spPr>
        <p:txBody>
          <a:bodyPr wrap="square" rtlCol="0">
            <a:spAutoFit/>
          </a:bodyPr>
          <a:lstStyle/>
          <a:p>
            <a:r>
              <a:rPr lang="es-MX" dirty="0"/>
              <a:t>El arte </a:t>
            </a:r>
            <a:r>
              <a:rPr lang="es-MX" dirty="0" err="1"/>
              <a:t>tequitqui</a:t>
            </a:r>
            <a:r>
              <a:rPr lang="es-MX" dirty="0"/>
              <a:t> es el arte que nació al momento de enseñarse la religión cristiana a los indígenas, al usarlos como mano de obra para la creación de obras cristianas o conventos. A estos indígenas se les permitía usar algunos de sus cánones y la influencia de su cultura para la creación de este</a:t>
            </a:r>
            <a:r>
              <a:rPr lang="es-MX" dirty="0" smtClean="0"/>
              <a:t>.</a:t>
            </a:r>
          </a:p>
          <a:p>
            <a:endParaRPr lang="es-MX" dirty="0"/>
          </a:p>
          <a:p>
            <a:r>
              <a:rPr lang="es-MX" dirty="0"/>
              <a:t>En el arte </a:t>
            </a:r>
            <a:r>
              <a:rPr lang="es-MX" dirty="0" err="1"/>
              <a:t>tequitqui</a:t>
            </a:r>
            <a:r>
              <a:rPr lang="es-MX" dirty="0"/>
              <a:t> se mantenían símbolos indígenas e </a:t>
            </a:r>
            <a:r>
              <a:rPr lang="es-MX" dirty="0" smtClean="0"/>
              <a:t>íconos.</a:t>
            </a:r>
          </a:p>
          <a:p>
            <a:r>
              <a:rPr lang="es-MX" dirty="0" smtClean="0"/>
              <a:t>Es una expresión artística original que surge de la fusión de dos culturas. Gracias a esto, se creó este nuevo y único arte mexicano</a:t>
            </a:r>
          </a:p>
          <a:p>
            <a:endParaRPr lang="es-MX" dirty="0"/>
          </a:p>
          <a:p>
            <a:r>
              <a:rPr lang="es-MX" dirty="0"/>
              <a:t/>
            </a:r>
            <a:br>
              <a:rPr lang="es-MX" dirty="0"/>
            </a:br>
            <a:endParaRPr lang="es-MX" dirty="0"/>
          </a:p>
          <a:p>
            <a:endParaRPr lang="es-MX" dirty="0"/>
          </a:p>
        </p:txBody>
      </p:sp>
      <p:sp>
        <p:nvSpPr>
          <p:cNvPr id="7" name="6 Rectángulo"/>
          <p:cNvSpPr/>
          <p:nvPr/>
        </p:nvSpPr>
        <p:spPr>
          <a:xfrm>
            <a:off x="1043608" y="764704"/>
            <a:ext cx="6984776"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Arte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tequitqui</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8" name="7 Imagen" descr="http://upload.wikimedia.org/wikipedia/commons/5/56/Tequitqui1.jpg">
            <a:hlinkClick r:id="rId3"/>
          </p:cNvPr>
          <p:cNvPicPr/>
          <p:nvPr/>
        </p:nvPicPr>
        <p:blipFill>
          <a:blip r:embed="rId4" cstate="print"/>
          <a:srcRect/>
          <a:stretch>
            <a:fillRect/>
          </a:stretch>
        </p:blipFill>
        <p:spPr bwMode="auto">
          <a:xfrm>
            <a:off x="5076056" y="1916832"/>
            <a:ext cx="2865303" cy="3816424"/>
          </a:xfrm>
          <a:prstGeom prst="rect">
            <a:avLst/>
          </a:prstGeom>
          <a:noFill/>
          <a:ln w="9525">
            <a:noFill/>
            <a:miter lim="800000"/>
            <a:headEnd/>
            <a:tailEnd/>
          </a:ln>
        </p:spPr>
      </p:pic>
      <p:sp>
        <p:nvSpPr>
          <p:cNvPr id="9" name="8 CuadroTexto"/>
          <p:cNvSpPr txBox="1"/>
          <p:nvPr/>
        </p:nvSpPr>
        <p:spPr>
          <a:xfrm>
            <a:off x="4355976" y="5934670"/>
            <a:ext cx="2664296" cy="923330"/>
          </a:xfrm>
          <a:prstGeom prst="rect">
            <a:avLst/>
          </a:prstGeom>
          <a:noFill/>
        </p:spPr>
        <p:txBody>
          <a:bodyPr wrap="square" rtlCol="0">
            <a:spAutoFit/>
          </a:bodyPr>
          <a:lstStyle/>
          <a:p>
            <a:r>
              <a:rPr lang="es-MX" b="1" i="1" dirty="0">
                <a:solidFill>
                  <a:schemeClr val="accent1">
                    <a:lumMod val="75000"/>
                  </a:schemeClr>
                </a:solidFill>
              </a:rPr>
              <a:t>Pintura del claustro de </a:t>
            </a:r>
            <a:r>
              <a:rPr lang="es-MX" b="1" i="1" dirty="0" err="1">
                <a:solidFill>
                  <a:schemeClr val="accent1">
                    <a:lumMod val="75000"/>
                  </a:schemeClr>
                </a:solidFill>
              </a:rPr>
              <a:t>Oxtoticpac</a:t>
            </a:r>
            <a:r>
              <a:rPr lang="es-MX" b="1" i="1" dirty="0">
                <a:solidFill>
                  <a:schemeClr val="accent1">
                    <a:lumMod val="75000"/>
                  </a:schemeClr>
                </a:solidFill>
              </a:rPr>
              <a:t>, </a:t>
            </a:r>
            <a:r>
              <a:rPr lang="es-MX" b="1" dirty="0">
                <a:solidFill>
                  <a:schemeClr val="accent1">
                    <a:lumMod val="75000"/>
                  </a:schemeClr>
                </a:solidFill>
              </a:rPr>
              <a:t/>
            </a:r>
            <a:br>
              <a:rPr lang="es-MX" b="1" dirty="0">
                <a:solidFill>
                  <a:schemeClr val="accent1">
                    <a:lumMod val="75000"/>
                  </a:schemeClr>
                </a:solidFill>
              </a:rPr>
            </a:br>
            <a:r>
              <a:rPr lang="es-MX" b="1" i="1" dirty="0">
                <a:solidFill>
                  <a:schemeClr val="accent1">
                    <a:lumMod val="75000"/>
                  </a:schemeClr>
                </a:solidFill>
              </a:rPr>
              <a:t>Estado de México</a:t>
            </a:r>
            <a:endParaRPr lang="es-MX" b="1" dirty="0">
              <a:solidFill>
                <a:schemeClr val="accent1">
                  <a:lumMod val="75000"/>
                </a:schemeClr>
              </a:solidFill>
            </a:endParaRPr>
          </a:p>
        </p:txBody>
      </p:sp>
      <p:sp>
        <p:nvSpPr>
          <p:cNvPr id="10" name="9 CuadroTexto"/>
          <p:cNvSpPr txBox="1"/>
          <p:nvPr/>
        </p:nvSpPr>
        <p:spPr>
          <a:xfrm>
            <a:off x="1691680" y="1988840"/>
            <a:ext cx="6192688" cy="646331"/>
          </a:xfrm>
          <a:prstGeom prst="rect">
            <a:avLst/>
          </a:prstGeom>
          <a:noFill/>
        </p:spPr>
        <p:txBody>
          <a:bodyPr wrap="square" rtlCol="0">
            <a:spAutoFit/>
          </a:bodyPr>
          <a:lstStyle/>
          <a:p>
            <a:r>
              <a:rPr lang="es-MX" dirty="0" smtClean="0"/>
              <a:t>.</a:t>
            </a:r>
            <a:endParaRPr lang="es-MX" dirty="0"/>
          </a:p>
          <a:p>
            <a:endParaRPr lang="es-MX" dirty="0"/>
          </a:p>
        </p:txBody>
      </p:sp>
    </p:spTree>
    <p:extLst>
      <p:ext uri="{BB962C8B-B14F-4D97-AF65-F5344CB8AC3E}">
        <p14:creationId xmlns:p14="http://schemas.microsoft.com/office/powerpoint/2010/main" xmlns="" val="154438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7" name="6 Rectángulo"/>
          <p:cNvSpPr/>
          <p:nvPr/>
        </p:nvSpPr>
        <p:spPr>
          <a:xfrm flipV="1">
            <a:off x="1331640" y="2348880"/>
            <a:ext cx="6552728"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7 Imagen"/>
          <p:cNvPicPr/>
          <p:nvPr/>
        </p:nvPicPr>
        <p:blipFill>
          <a:blip r:embed="rId3" cstate="print"/>
          <a:srcRect/>
          <a:stretch>
            <a:fillRect/>
          </a:stretch>
        </p:blipFill>
        <p:spPr bwMode="auto">
          <a:xfrm>
            <a:off x="1765935" y="2669719"/>
            <a:ext cx="5612130" cy="3102738"/>
          </a:xfrm>
          <a:prstGeom prst="rect">
            <a:avLst/>
          </a:prstGeom>
          <a:noFill/>
          <a:ln w="9525">
            <a:noFill/>
            <a:miter lim="800000"/>
            <a:headEnd/>
            <a:tailEnd/>
          </a:ln>
        </p:spPr>
      </p:pic>
      <p:sp>
        <p:nvSpPr>
          <p:cNvPr id="9" name="8 Rectángulo"/>
          <p:cNvSpPr/>
          <p:nvPr/>
        </p:nvSpPr>
        <p:spPr>
          <a:xfrm>
            <a:off x="1043608" y="764704"/>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Bernal </a:t>
            </a:r>
            <a:r>
              <a:rPr lang="es-ES"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díaz</a:t>
            </a: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 del castillo</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Tree>
    <p:extLst>
      <p:ext uri="{BB962C8B-B14F-4D97-AF65-F5344CB8AC3E}">
        <p14:creationId xmlns:p14="http://schemas.microsoft.com/office/powerpoint/2010/main" xmlns="" val="1725823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683568" y="1124744"/>
            <a:ext cx="7560840" cy="381642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115616" y="1340768"/>
            <a:ext cx="6696744" cy="3970318"/>
          </a:xfrm>
          <a:prstGeom prst="rect">
            <a:avLst/>
          </a:prstGeom>
          <a:noFill/>
        </p:spPr>
        <p:txBody>
          <a:bodyPr wrap="square" rtlCol="0">
            <a:spAutoFit/>
          </a:bodyPr>
          <a:lstStyle/>
          <a:p>
            <a:r>
              <a:rPr lang="es-MX" b="1" dirty="0" smtClean="0">
                <a:solidFill>
                  <a:schemeClr val="bg1"/>
                </a:solidFill>
              </a:rPr>
              <a:t>*Conquistador </a:t>
            </a:r>
            <a:r>
              <a:rPr lang="es-MX" b="1" dirty="0">
                <a:solidFill>
                  <a:schemeClr val="bg1"/>
                </a:solidFill>
              </a:rPr>
              <a:t>y cronista español (Medina del Campo, Valladolid, h. 1492 - Guatemala, h. 1585</a:t>
            </a:r>
            <a:r>
              <a:rPr lang="es-MX" b="1" dirty="0" smtClean="0">
                <a:solidFill>
                  <a:schemeClr val="bg1"/>
                </a:solidFill>
              </a:rPr>
              <a:t>).</a:t>
            </a:r>
          </a:p>
          <a:p>
            <a:r>
              <a:rPr lang="es-MX" b="1" dirty="0" smtClean="0">
                <a:solidFill>
                  <a:schemeClr val="bg1"/>
                </a:solidFill>
              </a:rPr>
              <a:t>*Por </a:t>
            </a:r>
            <a:r>
              <a:rPr lang="es-MX" b="1" dirty="0">
                <a:solidFill>
                  <a:schemeClr val="bg1"/>
                </a:solidFill>
              </a:rPr>
              <a:t>tres años estuvo al servicio de Diego Velázquez en Cuba hasta que se le incluyó en la expedición </a:t>
            </a:r>
            <a:r>
              <a:rPr lang="es-MX" b="1" dirty="0" smtClean="0">
                <a:solidFill>
                  <a:schemeClr val="bg1"/>
                </a:solidFill>
              </a:rPr>
              <a:t>de Hernán Cortés</a:t>
            </a:r>
          </a:p>
          <a:p>
            <a:pPr>
              <a:buFont typeface="Arial" pitchFamily="34" charset="0"/>
              <a:buChar char="•"/>
            </a:pPr>
            <a:r>
              <a:rPr lang="es-MX" b="1" dirty="0" smtClean="0">
                <a:solidFill>
                  <a:schemeClr val="bg1"/>
                </a:solidFill>
              </a:rPr>
              <a:t>Vivió </a:t>
            </a:r>
            <a:r>
              <a:rPr lang="es-MX" b="1" dirty="0">
                <a:solidFill>
                  <a:schemeClr val="bg1"/>
                </a:solidFill>
              </a:rPr>
              <a:t>la llamada «Noche Triste» y peleó por la toma de México-Tenochtitlán</a:t>
            </a:r>
            <a:r>
              <a:rPr lang="es-MX" b="1" dirty="0" smtClean="0">
                <a:solidFill>
                  <a:schemeClr val="bg1"/>
                </a:solidFill>
              </a:rPr>
              <a:t>.</a:t>
            </a:r>
          </a:p>
          <a:p>
            <a:pPr>
              <a:buFont typeface="Arial" pitchFamily="34" charset="0"/>
              <a:buChar char="•"/>
            </a:pPr>
            <a:r>
              <a:rPr lang="es-MX" b="1" dirty="0">
                <a:solidFill>
                  <a:schemeClr val="bg1"/>
                </a:solidFill>
              </a:rPr>
              <a:t>Díaz del Castillo escribió su propia versión en la crónica titulada </a:t>
            </a:r>
            <a:r>
              <a:rPr lang="es-MX" b="1" i="1" dirty="0">
                <a:solidFill>
                  <a:schemeClr val="bg1"/>
                </a:solidFill>
              </a:rPr>
              <a:t>Historia verdadera de la conquista de la Nueva España</a:t>
            </a:r>
            <a:r>
              <a:rPr lang="es-MX" b="1" dirty="0">
                <a:solidFill>
                  <a:schemeClr val="bg1"/>
                </a:solidFill>
              </a:rPr>
              <a:t>, en la que, con sencillez, hizo un extenso relato épico en el que resaltó el papel de los soldados españoles y reconoció con respeto la defensa heroica de los indígenas. Díaz del Castillo murió en Guatemala en 1585 y su obra no fue publicada hasta 1632.</a:t>
            </a:r>
            <a:r>
              <a:rPr lang="es-MX" b="1" dirty="0" smtClean="0">
                <a:solidFill>
                  <a:schemeClr val="bg1"/>
                </a:solidFill>
              </a:rPr>
              <a:t> </a:t>
            </a:r>
          </a:p>
          <a:p>
            <a:endParaRPr lang="es-MX" b="1" dirty="0" smtClean="0">
              <a:solidFill>
                <a:schemeClr val="bg1"/>
              </a:solidFill>
            </a:endParaRPr>
          </a:p>
          <a:p>
            <a:endParaRPr lang="es-MX" b="1" dirty="0">
              <a:solidFill>
                <a:schemeClr val="bg1"/>
              </a:solidFill>
            </a:endParaRPr>
          </a:p>
        </p:txBody>
      </p:sp>
    </p:spTree>
    <p:extLst>
      <p:ext uri="{BB962C8B-B14F-4D97-AF65-F5344CB8AC3E}">
        <p14:creationId xmlns:p14="http://schemas.microsoft.com/office/powerpoint/2010/main" xmlns="" val="401077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flipV="1">
            <a:off x="1331640" y="2348880"/>
            <a:ext cx="6552728"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043608" y="764704"/>
            <a:ext cx="6984776"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Miguel león portilla</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6" name="Picture 1"/>
          <p:cNvPicPr>
            <a:picLocks noChangeAspect="1" noChangeArrowheads="1"/>
          </p:cNvPicPr>
          <p:nvPr/>
        </p:nvPicPr>
        <p:blipFill>
          <a:blip r:embed="rId3" cstate="print"/>
          <a:srcRect/>
          <a:stretch>
            <a:fillRect/>
          </a:stretch>
        </p:blipFill>
        <p:spPr bwMode="auto">
          <a:xfrm>
            <a:off x="1835696" y="2564904"/>
            <a:ext cx="5064199" cy="3711169"/>
          </a:xfrm>
          <a:prstGeom prst="rect">
            <a:avLst/>
          </a:prstGeom>
          <a:noFill/>
          <a:ln w="9525">
            <a:noFill/>
            <a:miter lim="800000"/>
            <a:headEnd/>
            <a:tailEnd/>
          </a:ln>
        </p:spPr>
      </p:pic>
    </p:spTree>
    <p:extLst>
      <p:ext uri="{BB962C8B-B14F-4D97-AF65-F5344CB8AC3E}">
        <p14:creationId xmlns:p14="http://schemas.microsoft.com/office/powerpoint/2010/main" xmlns="" val="316342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683568" y="1124744"/>
            <a:ext cx="7560840" cy="50405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403648" y="1618922"/>
            <a:ext cx="6408712" cy="3970318"/>
          </a:xfrm>
          <a:prstGeom prst="rect">
            <a:avLst/>
          </a:prstGeom>
          <a:noFill/>
        </p:spPr>
        <p:txBody>
          <a:bodyPr wrap="square" rtlCol="0">
            <a:spAutoFit/>
          </a:bodyPr>
          <a:lstStyle/>
          <a:p>
            <a:r>
              <a:rPr lang="es-MX" b="1" dirty="0">
                <a:solidFill>
                  <a:schemeClr val="bg1"/>
                </a:solidFill>
              </a:rPr>
              <a:t>Miguel León-Portilla es un antropólogo e historiador mexicano, principal experto en materia del pensamiento y la literatura náhuatl.  </a:t>
            </a:r>
          </a:p>
          <a:p>
            <a:endParaRPr lang="es-MX" b="1" dirty="0" smtClean="0">
              <a:solidFill>
                <a:schemeClr val="bg1"/>
              </a:solidFill>
            </a:endParaRPr>
          </a:p>
          <a:p>
            <a:r>
              <a:rPr lang="es-MX" b="1" dirty="0" smtClean="0">
                <a:solidFill>
                  <a:schemeClr val="bg1"/>
                </a:solidFill>
              </a:rPr>
              <a:t>Es </a:t>
            </a:r>
            <a:r>
              <a:rPr lang="es-MX" b="1" dirty="0">
                <a:solidFill>
                  <a:schemeClr val="bg1"/>
                </a:solidFill>
              </a:rPr>
              <a:t>un intento por recopilar algunos de los principales escritos indígenas de los primeros años después de la caída de </a:t>
            </a:r>
            <a:r>
              <a:rPr lang="es-MX" b="1" dirty="0" smtClean="0">
                <a:solidFill>
                  <a:schemeClr val="bg1"/>
                </a:solidFill>
              </a:rPr>
              <a:t>Tenochtitlán.</a:t>
            </a:r>
          </a:p>
          <a:p>
            <a:r>
              <a:rPr lang="es-MX" b="1" dirty="0" smtClean="0">
                <a:solidFill>
                  <a:schemeClr val="bg1"/>
                </a:solidFill>
              </a:rPr>
              <a:t>La </a:t>
            </a:r>
            <a:r>
              <a:rPr lang="es-MX" b="1" dirty="0">
                <a:solidFill>
                  <a:schemeClr val="bg1"/>
                </a:solidFill>
              </a:rPr>
              <a:t>idea es presentar un panorama amplio del modo en que los mesoamericanos vivieron la </a:t>
            </a:r>
            <a:r>
              <a:rPr lang="es-MX" b="1" dirty="0" smtClean="0">
                <a:solidFill>
                  <a:schemeClr val="bg1"/>
                </a:solidFill>
              </a:rPr>
              <a:t>Conquista de México. </a:t>
            </a:r>
            <a:r>
              <a:rPr lang="es-MX" b="1" dirty="0">
                <a:solidFill>
                  <a:schemeClr val="bg1"/>
                </a:solidFill>
              </a:rPr>
              <a:t>Bajo esa premisa, León-Portilla acude a varias fuentes escritas en </a:t>
            </a:r>
            <a:r>
              <a:rPr lang="es-MX" b="1" dirty="0" smtClean="0">
                <a:solidFill>
                  <a:schemeClr val="bg1"/>
                </a:solidFill>
              </a:rPr>
              <a:t>náhuatl </a:t>
            </a:r>
            <a:r>
              <a:rPr lang="es-MX" b="1" dirty="0">
                <a:solidFill>
                  <a:schemeClr val="bg1"/>
                </a:solidFill>
              </a:rPr>
              <a:t>algunas de ellas traducidas al español por </a:t>
            </a:r>
            <a:r>
              <a:rPr lang="es-MX" b="1" dirty="0" smtClean="0">
                <a:solidFill>
                  <a:schemeClr val="bg1"/>
                </a:solidFill>
              </a:rPr>
              <a:t>Ángel María Garibay K.; </a:t>
            </a:r>
            <a:r>
              <a:rPr lang="es-MX" b="1" dirty="0">
                <a:solidFill>
                  <a:schemeClr val="bg1"/>
                </a:solidFill>
              </a:rPr>
              <a:t>entre los más importantes documentos que son </a:t>
            </a:r>
            <a:r>
              <a:rPr lang="es-MX" b="1" dirty="0" err="1">
                <a:solidFill>
                  <a:schemeClr val="bg1"/>
                </a:solidFill>
              </a:rPr>
              <a:t>antologados</a:t>
            </a:r>
            <a:r>
              <a:rPr lang="es-MX" b="1" dirty="0">
                <a:solidFill>
                  <a:schemeClr val="bg1"/>
                </a:solidFill>
              </a:rPr>
              <a:t> por León-Portilla se encuentran el </a:t>
            </a:r>
            <a:r>
              <a:rPr lang="es-MX" b="1" dirty="0" smtClean="0">
                <a:solidFill>
                  <a:schemeClr val="bg1"/>
                </a:solidFill>
              </a:rPr>
              <a:t> códice florentino, </a:t>
            </a:r>
            <a:r>
              <a:rPr lang="es-MX" b="1" dirty="0">
                <a:solidFill>
                  <a:schemeClr val="bg1"/>
                </a:solidFill>
              </a:rPr>
              <a:t>los </a:t>
            </a:r>
            <a:r>
              <a:rPr lang="es-MX" b="1" i="1" dirty="0">
                <a:solidFill>
                  <a:schemeClr val="bg1"/>
                </a:solidFill>
              </a:rPr>
              <a:t>Anales de Tlatelolco</a:t>
            </a:r>
            <a:r>
              <a:rPr lang="es-MX" b="1" dirty="0">
                <a:solidFill>
                  <a:schemeClr val="bg1"/>
                </a:solidFill>
              </a:rPr>
              <a:t> y los </a:t>
            </a:r>
            <a:r>
              <a:rPr lang="es-MX" b="1" i="1" dirty="0">
                <a:solidFill>
                  <a:schemeClr val="bg1"/>
                </a:solidFill>
              </a:rPr>
              <a:t>Cantares Mexicanos</a:t>
            </a:r>
            <a:endParaRPr lang="es-MX" b="1" dirty="0">
              <a:solidFill>
                <a:schemeClr val="bg1"/>
              </a:solidFill>
            </a:endParaRPr>
          </a:p>
        </p:txBody>
      </p:sp>
    </p:spTree>
    <p:extLst>
      <p:ext uri="{BB962C8B-B14F-4D97-AF65-F5344CB8AC3E}">
        <p14:creationId xmlns:p14="http://schemas.microsoft.com/office/powerpoint/2010/main" xmlns="" val="220190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683568" y="3140968"/>
            <a:ext cx="4572000" cy="646331"/>
          </a:xfrm>
          <a:prstGeom prst="rect">
            <a:avLst/>
          </a:prstGeom>
        </p:spPr>
        <p:txBody>
          <a:bodyPr>
            <a:spAutoFit/>
          </a:bodyPr>
          <a:lstStyle/>
          <a:p>
            <a:r>
              <a:rPr lang="es-MX" dirty="0" smtClean="0"/>
              <a:t>http://www.antorcha.net/biblioteca_virtual/historia/bernal/indice.html</a:t>
            </a:r>
            <a:endParaRPr lang="es-MX" dirty="0"/>
          </a:p>
        </p:txBody>
      </p:sp>
      <p:sp>
        <p:nvSpPr>
          <p:cNvPr id="5" name="4 CuadroTexto"/>
          <p:cNvSpPr txBox="1"/>
          <p:nvPr/>
        </p:nvSpPr>
        <p:spPr>
          <a:xfrm>
            <a:off x="827584" y="1556792"/>
            <a:ext cx="525658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sz="3600" b="1" dirty="0" smtClean="0"/>
              <a:t>REFERENCIAS BIBLIOGRÁFICAS</a:t>
            </a:r>
            <a:endParaRPr lang="es-MX" sz="3600" b="1" dirty="0"/>
          </a:p>
        </p:txBody>
      </p:sp>
      <p:sp>
        <p:nvSpPr>
          <p:cNvPr id="6" name="5 Rectángulo"/>
          <p:cNvSpPr/>
          <p:nvPr/>
        </p:nvSpPr>
        <p:spPr>
          <a:xfrm>
            <a:off x="827584" y="4149080"/>
            <a:ext cx="4572000" cy="646331"/>
          </a:xfrm>
          <a:prstGeom prst="rect">
            <a:avLst/>
          </a:prstGeom>
        </p:spPr>
        <p:txBody>
          <a:bodyPr>
            <a:spAutoFit/>
          </a:bodyPr>
          <a:lstStyle/>
          <a:p>
            <a:r>
              <a:rPr lang="es-MX" dirty="0" smtClean="0"/>
              <a:t>http://www.peybur.com/las-ordenes-religiosas.html</a:t>
            </a:r>
            <a:endParaRPr lang="es-MX" dirty="0"/>
          </a:p>
        </p:txBody>
      </p:sp>
    </p:spTree>
    <p:extLst>
      <p:ext uri="{BB962C8B-B14F-4D97-AF65-F5344CB8AC3E}">
        <p14:creationId xmlns:p14="http://schemas.microsoft.com/office/powerpoint/2010/main" xmlns="" val="375744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5" name="4 CuadroTexto"/>
          <p:cNvSpPr txBox="1"/>
          <p:nvPr/>
        </p:nvSpPr>
        <p:spPr>
          <a:xfrm>
            <a:off x="395536" y="1988840"/>
            <a:ext cx="8496944" cy="2308324"/>
          </a:xfrm>
          <a:prstGeom prst="rect">
            <a:avLst/>
          </a:prstGeom>
          <a:noFill/>
        </p:spPr>
        <p:txBody>
          <a:bodyPr wrap="square" rtlCol="0">
            <a:spAutoFit/>
          </a:bodyPr>
          <a:lstStyle/>
          <a:p>
            <a:pPr algn="just"/>
            <a:r>
              <a:rPr lang="es-MX" sz="2400" dirty="0" smtClean="0"/>
              <a:t>La siguiente presentación es dirigida para estudiantes de Preparatoria de la Asignatura de Arte Universal, esta presentación da un preciso acercamiento de cómo se representa el Arte Colonial en México</a:t>
            </a:r>
            <a:r>
              <a:rPr lang="es-MX" sz="2400" dirty="0" smtClean="0"/>
              <a:t>, así como algunas características arquitectónicas que representan esta etapa en el país.</a:t>
            </a:r>
            <a:endParaRPr lang="es-MX" sz="2400" dirty="0" smtClean="0"/>
          </a:p>
          <a:p>
            <a:pPr algn="just"/>
            <a:r>
              <a:rPr lang="es-MX" sz="2400" dirty="0" smtClean="0"/>
              <a:t>  </a:t>
            </a:r>
            <a:endParaRPr lang="es-MX" sz="2400" dirty="0"/>
          </a:p>
        </p:txBody>
      </p:sp>
    </p:spTree>
    <p:extLst>
      <p:ext uri="{BB962C8B-B14F-4D97-AF65-F5344CB8AC3E}">
        <p14:creationId xmlns:p14="http://schemas.microsoft.com/office/powerpoint/2010/main" xmlns="" val="347082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1 Título"/>
          <p:cNvSpPr txBox="1">
            <a:spLocks/>
          </p:cNvSpPr>
          <p:nvPr/>
        </p:nvSpPr>
        <p:spPr>
          <a:xfrm>
            <a:off x="0" y="1700808"/>
            <a:ext cx="8218488" cy="1143000"/>
          </a:xfrm>
          <a:prstGeom prst="rect">
            <a:avLst/>
          </a:prstGeom>
        </p:spPr>
        <p:txBody>
          <a:bodyPr vert="horz" lIns="91440" tIns="45720" rIns="91440" bIns="45720" rtlCol="0" anchor="ct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Tema: </a:t>
            </a:r>
            <a:b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br>
            <a: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r>
            <a:b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br>
            <a: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r>
            <a:br>
              <a:rPr kumimoji="0" lang="fr-FR" sz="4400" b="1"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br>
            <a:r>
              <a:rPr kumimoji="0" lang="fr-FR" sz="44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r>
            <a:br>
              <a:rPr kumimoji="0" lang="fr-FR" sz="44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b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1642187" y="3199909"/>
            <a:ext cx="5283562" cy="280076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“ARTE </a:t>
            </a:r>
          </a:p>
          <a:p>
            <a:pPr algn="ctr"/>
            <a:r>
              <a:rPr lang="es-E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COLONIAL”</a:t>
            </a:r>
            <a:endParaRPr lang="es-MX"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2699792" y="1484784"/>
            <a:ext cx="3206905"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chemeClr val="accent5">
                    <a:tint val="50000"/>
                    <a:satMod val="180000"/>
                  </a:schemeClr>
                </a:solidFill>
                <a:effectLst/>
              </a:rPr>
              <a:t>UNIDAD IV</a:t>
            </a:r>
            <a:endParaRPr lang="es-MX" sz="5400" b="1" cap="none" spc="0" dirty="0">
              <a:ln/>
              <a:solidFill>
                <a:schemeClr val="accent5">
                  <a:tint val="50000"/>
                  <a:satMod val="180000"/>
                </a:schemeClr>
              </a:solidFill>
              <a:effectLst/>
            </a:endParaRPr>
          </a:p>
        </p:txBody>
      </p:sp>
    </p:spTree>
    <p:extLst>
      <p:ext uri="{BB962C8B-B14F-4D97-AF65-F5344CB8AC3E}">
        <p14:creationId xmlns:p14="http://schemas.microsoft.com/office/powerpoint/2010/main" xmlns="" val="336416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p:cNvSpPr/>
          <p:nvPr/>
        </p:nvSpPr>
        <p:spPr>
          <a:xfrm>
            <a:off x="5652120" y="2780928"/>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755576" y="764704"/>
            <a:ext cx="7744428"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Antecedentes geográficos,</a:t>
            </a:r>
          </a:p>
          <a:p>
            <a:pPr algn="ctr"/>
            <a:r>
              <a:rPr lang="es-E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Históricos y culturales</a:t>
            </a:r>
            <a:endParaRPr lang="es-E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sp>
        <p:nvSpPr>
          <p:cNvPr id="6" name="5 Rectángulo redondeado"/>
          <p:cNvSpPr/>
          <p:nvPr/>
        </p:nvSpPr>
        <p:spPr>
          <a:xfrm>
            <a:off x="827584" y="2132856"/>
            <a:ext cx="2627784" cy="4437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043608" y="2276872"/>
            <a:ext cx="2160240" cy="4093428"/>
          </a:xfrm>
          <a:prstGeom prst="rect">
            <a:avLst/>
          </a:prstGeom>
          <a:noFill/>
        </p:spPr>
        <p:txBody>
          <a:bodyPr wrap="square" rtlCol="0">
            <a:spAutoFit/>
          </a:bodyPr>
          <a:lstStyle/>
          <a:p>
            <a:pPr algn="ctr"/>
            <a:r>
              <a:rPr lang="es-MX" sz="2000" b="1" dirty="0">
                <a:solidFill>
                  <a:schemeClr val="bg1"/>
                </a:solidFill>
                <a:latin typeface="Candara" pitchFamily="34" charset="0"/>
              </a:rPr>
              <a:t>El arte colonial es el que se desarrolla en América durante el periodo de ocupación española, es decir, desde que Cristóbal Colón descubre el continente hasta que alcanza su independencia</a:t>
            </a:r>
          </a:p>
        </p:txBody>
      </p:sp>
      <p:pic>
        <p:nvPicPr>
          <p:cNvPr id="8" name="7 Imagen"/>
          <p:cNvPicPr/>
          <p:nvPr/>
        </p:nvPicPr>
        <p:blipFill>
          <a:blip r:embed="rId3" cstate="print"/>
          <a:srcRect/>
          <a:stretch>
            <a:fillRect/>
          </a:stretch>
        </p:blipFill>
        <p:spPr bwMode="auto">
          <a:xfrm>
            <a:off x="4499992" y="2924944"/>
            <a:ext cx="3813175" cy="2519045"/>
          </a:xfrm>
          <a:prstGeom prst="rect">
            <a:avLst/>
          </a:prstGeom>
          <a:noFill/>
          <a:ln w="9525">
            <a:noFill/>
            <a:miter lim="800000"/>
            <a:headEnd/>
            <a:tailEnd/>
          </a:ln>
        </p:spPr>
      </p:pic>
    </p:spTree>
    <p:extLst>
      <p:ext uri="{BB962C8B-B14F-4D97-AF65-F5344CB8AC3E}">
        <p14:creationId xmlns:p14="http://schemas.microsoft.com/office/powerpoint/2010/main" xmlns="" val="69462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971600" y="3789040"/>
            <a:ext cx="4680520" cy="266429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3635896" y="2276872"/>
            <a:ext cx="5328592" cy="158417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redondeado"/>
          <p:cNvSpPr/>
          <p:nvPr/>
        </p:nvSpPr>
        <p:spPr>
          <a:xfrm>
            <a:off x="323528" y="908720"/>
            <a:ext cx="3672408" cy="187220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323528" y="980728"/>
            <a:ext cx="3600400" cy="1754326"/>
          </a:xfrm>
          <a:prstGeom prst="rect">
            <a:avLst/>
          </a:prstGeom>
          <a:noFill/>
        </p:spPr>
        <p:txBody>
          <a:bodyPr wrap="square" rtlCol="0">
            <a:spAutoFit/>
          </a:bodyPr>
          <a:lstStyle/>
          <a:p>
            <a:pPr algn="ctr"/>
            <a:r>
              <a:rPr lang="es-MX" b="1" dirty="0">
                <a:solidFill>
                  <a:schemeClr val="bg1"/>
                </a:solidFill>
                <a:latin typeface="Candara" pitchFamily="34" charset="0"/>
              </a:rPr>
              <a:t>Durante este periodo, el territorio de nuestro continente estaba dividido en colonias dependientes del imperio español, lo que permitió el paso del arte barroco de España al nuevo mundo.</a:t>
            </a:r>
          </a:p>
        </p:txBody>
      </p:sp>
      <p:sp>
        <p:nvSpPr>
          <p:cNvPr id="8" name="7 CuadroTexto"/>
          <p:cNvSpPr txBox="1"/>
          <p:nvPr/>
        </p:nvSpPr>
        <p:spPr>
          <a:xfrm>
            <a:off x="3851920" y="2516703"/>
            <a:ext cx="5040560" cy="1200329"/>
          </a:xfrm>
          <a:prstGeom prst="rect">
            <a:avLst/>
          </a:prstGeom>
          <a:noFill/>
        </p:spPr>
        <p:txBody>
          <a:bodyPr wrap="square" rtlCol="0">
            <a:spAutoFit/>
          </a:bodyPr>
          <a:lstStyle/>
          <a:p>
            <a:r>
              <a:rPr lang="es-MX" b="1" dirty="0" smtClean="0">
                <a:solidFill>
                  <a:schemeClr val="bg1"/>
                </a:solidFill>
              </a:rPr>
              <a:t>El </a:t>
            </a:r>
            <a:r>
              <a:rPr lang="es-MX" b="1" dirty="0">
                <a:solidFill>
                  <a:schemeClr val="bg1"/>
                </a:solidFill>
              </a:rPr>
              <a:t>arte jugo un papel determinante para difundir las ideas religiosas a la vez le </a:t>
            </a:r>
            <a:r>
              <a:rPr lang="es-MX" b="1" dirty="0" smtClean="0">
                <a:solidFill>
                  <a:schemeClr val="bg1"/>
                </a:solidFill>
              </a:rPr>
              <a:t>sirvió </a:t>
            </a:r>
            <a:r>
              <a:rPr lang="es-MX" b="1" dirty="0">
                <a:solidFill>
                  <a:schemeClr val="bg1"/>
                </a:solidFill>
              </a:rPr>
              <a:t>para combatir las creencias y practicas de las religiones indígenas.</a:t>
            </a:r>
          </a:p>
        </p:txBody>
      </p:sp>
      <p:sp>
        <p:nvSpPr>
          <p:cNvPr id="9" name="8 CuadroTexto"/>
          <p:cNvSpPr txBox="1"/>
          <p:nvPr/>
        </p:nvSpPr>
        <p:spPr>
          <a:xfrm>
            <a:off x="1043608" y="3989963"/>
            <a:ext cx="4464496" cy="2308324"/>
          </a:xfrm>
          <a:prstGeom prst="rect">
            <a:avLst/>
          </a:prstGeom>
          <a:noFill/>
        </p:spPr>
        <p:txBody>
          <a:bodyPr wrap="square" rtlCol="0">
            <a:spAutoFit/>
          </a:bodyPr>
          <a:lstStyle/>
          <a:p>
            <a:pPr algn="ctr"/>
            <a:r>
              <a:rPr lang="es-MX" b="1" dirty="0">
                <a:solidFill>
                  <a:schemeClr val="bg1"/>
                </a:solidFill>
              </a:rPr>
              <a:t>Los centros mas importantes fueron: México, Perú y ecuador, donde la influencia del arte barroco español, especialmente los estilos churrigueresco, herreriano y mudéjar, mezclados con elementos indígenas, configuraron un arte singular expresado en arquitectura, escultura, pintura y orfebrería</a:t>
            </a:r>
          </a:p>
        </p:txBody>
      </p:sp>
    </p:spTree>
    <p:extLst>
      <p:ext uri="{BB962C8B-B14F-4D97-AF65-F5344CB8AC3E}">
        <p14:creationId xmlns:p14="http://schemas.microsoft.com/office/powerpoint/2010/main" xmlns="" val="174786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4499992" y="1700808"/>
            <a:ext cx="3960440" cy="42484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51520" y="2924944"/>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979712" y="404664"/>
            <a:ext cx="5218095"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La conquista</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7" name="Imagen 4"/>
          <p:cNvPicPr>
            <a:picLocks noChangeAspect="1" noChangeArrowheads="1"/>
          </p:cNvPicPr>
          <p:nvPr/>
        </p:nvPicPr>
        <p:blipFill>
          <a:blip r:embed="rId3" cstate="print"/>
          <a:srcRect/>
          <a:stretch>
            <a:fillRect/>
          </a:stretch>
        </p:blipFill>
        <p:spPr bwMode="auto">
          <a:xfrm>
            <a:off x="539552" y="2060848"/>
            <a:ext cx="3384376" cy="3384376"/>
          </a:xfrm>
          <a:prstGeom prst="rect">
            <a:avLst/>
          </a:prstGeom>
          <a:noFill/>
        </p:spPr>
      </p:pic>
      <p:sp>
        <p:nvSpPr>
          <p:cNvPr id="8" name="7 CuadroTexto"/>
          <p:cNvSpPr txBox="1"/>
          <p:nvPr/>
        </p:nvSpPr>
        <p:spPr>
          <a:xfrm>
            <a:off x="4644008" y="1906954"/>
            <a:ext cx="3672408" cy="3970318"/>
          </a:xfrm>
          <a:prstGeom prst="rect">
            <a:avLst/>
          </a:prstGeom>
          <a:noFill/>
        </p:spPr>
        <p:txBody>
          <a:bodyPr wrap="square" rtlCol="0">
            <a:spAutoFit/>
          </a:bodyPr>
          <a:lstStyle/>
          <a:p>
            <a:pPr algn="ctr">
              <a:buFont typeface="Arial" pitchFamily="34" charset="0"/>
              <a:buChar char="•"/>
            </a:pPr>
            <a:r>
              <a:rPr lang="es-MX" b="1" dirty="0" smtClean="0">
                <a:solidFill>
                  <a:schemeClr val="bg1"/>
                </a:solidFill>
              </a:rPr>
              <a:t> Hernán Cortés partió </a:t>
            </a:r>
            <a:r>
              <a:rPr lang="es-MX" b="1" dirty="0">
                <a:solidFill>
                  <a:schemeClr val="bg1"/>
                </a:solidFill>
              </a:rPr>
              <a:t>de Cuba hacia los nuevos territorios descubiertos, llegando a costas mexicanas al actual estado de Tabasco</a:t>
            </a:r>
            <a:r>
              <a:rPr lang="es-MX" b="1" dirty="0" smtClean="0">
                <a:solidFill>
                  <a:schemeClr val="bg1"/>
                </a:solidFill>
              </a:rPr>
              <a:t> recibió </a:t>
            </a:r>
            <a:r>
              <a:rPr lang="es-MX" b="1" dirty="0">
                <a:solidFill>
                  <a:schemeClr val="bg1"/>
                </a:solidFill>
              </a:rPr>
              <a:t>como obsequio una indígena llamada </a:t>
            </a:r>
            <a:r>
              <a:rPr lang="es-MX" b="1" dirty="0" err="1">
                <a:solidFill>
                  <a:schemeClr val="bg1"/>
                </a:solidFill>
              </a:rPr>
              <a:t>Malintzin</a:t>
            </a:r>
            <a:r>
              <a:rPr lang="es-MX" b="1" dirty="0">
                <a:solidFill>
                  <a:schemeClr val="bg1"/>
                </a:solidFill>
              </a:rPr>
              <a:t>, quien sabía </a:t>
            </a:r>
            <a:r>
              <a:rPr lang="es-MX" b="1" dirty="0" smtClean="0">
                <a:solidFill>
                  <a:schemeClr val="bg1"/>
                </a:solidFill>
              </a:rPr>
              <a:t>español.</a:t>
            </a:r>
          </a:p>
          <a:p>
            <a:pPr algn="ctr"/>
            <a:endParaRPr lang="es-MX" b="1" dirty="0" smtClean="0">
              <a:solidFill>
                <a:schemeClr val="bg1"/>
              </a:solidFill>
            </a:endParaRPr>
          </a:p>
          <a:p>
            <a:pPr algn="ctr">
              <a:buFont typeface="Arial" pitchFamily="34" charset="0"/>
              <a:buChar char="•"/>
            </a:pPr>
            <a:r>
              <a:rPr lang="es-MX" b="1" dirty="0" smtClean="0">
                <a:solidFill>
                  <a:schemeClr val="bg1"/>
                </a:solidFill>
              </a:rPr>
              <a:t>Esta </a:t>
            </a:r>
            <a:r>
              <a:rPr lang="es-MX" b="1" dirty="0">
                <a:solidFill>
                  <a:schemeClr val="bg1"/>
                </a:solidFill>
              </a:rPr>
              <a:t>mujer desde entonces sería su intérprete</a:t>
            </a:r>
            <a:r>
              <a:rPr lang="es-MX" b="1" dirty="0" smtClean="0">
                <a:solidFill>
                  <a:schemeClr val="bg1"/>
                </a:solidFill>
              </a:rPr>
              <a:t>.</a:t>
            </a:r>
          </a:p>
          <a:p>
            <a:pPr algn="ctr">
              <a:buFont typeface="Arial" pitchFamily="34" charset="0"/>
              <a:buChar char="•"/>
            </a:pPr>
            <a:endParaRPr lang="es-MX" b="1" dirty="0">
              <a:solidFill>
                <a:schemeClr val="bg1"/>
              </a:solidFill>
            </a:endParaRPr>
          </a:p>
          <a:p>
            <a:pPr algn="ctr">
              <a:buFont typeface="Arial" pitchFamily="34" charset="0"/>
              <a:buChar char="•"/>
            </a:pPr>
            <a:r>
              <a:rPr lang="es-MX" b="1" dirty="0" smtClean="0">
                <a:solidFill>
                  <a:schemeClr val="bg1"/>
                </a:solidFill>
              </a:rPr>
              <a:t> </a:t>
            </a:r>
            <a:r>
              <a:rPr lang="es-MX" b="1" dirty="0">
                <a:solidFill>
                  <a:schemeClr val="bg1"/>
                </a:solidFill>
              </a:rPr>
              <a:t>Al llegar a lo que hoy es Veracruz fundó la Villa Rica de la Vera Cruz, en 1519.</a:t>
            </a:r>
          </a:p>
        </p:txBody>
      </p:sp>
    </p:spTree>
    <p:extLst>
      <p:ext uri="{BB962C8B-B14F-4D97-AF65-F5344CB8AC3E}">
        <p14:creationId xmlns:p14="http://schemas.microsoft.com/office/powerpoint/2010/main" xmlns="" val="286204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14" name="13 Rectángulo redondeado"/>
          <p:cNvSpPr/>
          <p:nvPr/>
        </p:nvSpPr>
        <p:spPr>
          <a:xfrm>
            <a:off x="4716016" y="3933056"/>
            <a:ext cx="3672408" cy="25922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redondeado"/>
          <p:cNvSpPr/>
          <p:nvPr/>
        </p:nvSpPr>
        <p:spPr>
          <a:xfrm>
            <a:off x="179512" y="548680"/>
            <a:ext cx="4032448" cy="604867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5940152" y="404664"/>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0"/>
          <p:cNvPicPr>
            <a:picLocks noChangeAspect="1" noChangeArrowheads="1"/>
          </p:cNvPicPr>
          <p:nvPr/>
        </p:nvPicPr>
        <p:blipFill>
          <a:blip r:embed="rId3" cstate="print"/>
          <a:srcRect/>
          <a:stretch>
            <a:fillRect/>
          </a:stretch>
        </p:blipFill>
        <p:spPr bwMode="auto">
          <a:xfrm>
            <a:off x="4860032" y="733582"/>
            <a:ext cx="3513187" cy="2551402"/>
          </a:xfrm>
          <a:prstGeom prst="rect">
            <a:avLst/>
          </a:prstGeom>
          <a:noFill/>
        </p:spPr>
      </p:pic>
      <p:sp>
        <p:nvSpPr>
          <p:cNvPr id="18" name="17 CuadroTexto"/>
          <p:cNvSpPr txBox="1"/>
          <p:nvPr/>
        </p:nvSpPr>
        <p:spPr>
          <a:xfrm>
            <a:off x="395536" y="980728"/>
            <a:ext cx="3528392" cy="5632311"/>
          </a:xfrm>
          <a:prstGeom prst="rect">
            <a:avLst/>
          </a:prstGeom>
          <a:noFill/>
        </p:spPr>
        <p:txBody>
          <a:bodyPr wrap="square" rtlCol="0">
            <a:spAutoFit/>
          </a:bodyPr>
          <a:lstStyle/>
          <a:p>
            <a:pPr algn="ctr"/>
            <a:r>
              <a:rPr lang="es-MX" b="1" dirty="0">
                <a:solidFill>
                  <a:schemeClr val="bg1"/>
                </a:solidFill>
              </a:rPr>
              <a:t>Se enteró de la existencia de una gran, rica y poderosa ciudad: </a:t>
            </a:r>
            <a:r>
              <a:rPr lang="es-MX" b="1" dirty="0" err="1" smtClean="0">
                <a:solidFill>
                  <a:schemeClr val="bg1"/>
                </a:solidFill>
              </a:rPr>
              <a:t>Tenochtitlan</a:t>
            </a:r>
            <a:endParaRPr lang="es-MX" b="1" dirty="0" smtClean="0">
              <a:solidFill>
                <a:schemeClr val="bg1"/>
              </a:solidFill>
            </a:endParaRPr>
          </a:p>
          <a:p>
            <a:pPr algn="ctr"/>
            <a:endParaRPr lang="es-MX" b="1" dirty="0">
              <a:solidFill>
                <a:schemeClr val="bg1"/>
              </a:solidFill>
            </a:endParaRPr>
          </a:p>
          <a:p>
            <a:pPr algn="ctr"/>
            <a:r>
              <a:rPr lang="es-MX" b="1" dirty="0">
                <a:solidFill>
                  <a:schemeClr val="bg1"/>
                </a:solidFill>
              </a:rPr>
              <a:t>Moctezuma recibió a Cortés, brindándole hospedaje; sin embargo, el español le correspondió apresándolo.</a:t>
            </a:r>
          </a:p>
          <a:p>
            <a:pPr algn="ctr"/>
            <a:endParaRPr lang="es-MX" b="1" dirty="0" smtClean="0">
              <a:solidFill>
                <a:schemeClr val="bg1"/>
              </a:solidFill>
            </a:endParaRPr>
          </a:p>
          <a:p>
            <a:pPr algn="ctr"/>
            <a:r>
              <a:rPr lang="es-MX" b="1" dirty="0">
                <a:solidFill>
                  <a:schemeClr val="bg1"/>
                </a:solidFill>
              </a:rPr>
              <a:t>Cortés había decido no informar al gobernador de Cuba de sus </a:t>
            </a:r>
            <a:r>
              <a:rPr lang="es-MX" b="1" dirty="0" smtClean="0">
                <a:solidFill>
                  <a:schemeClr val="bg1"/>
                </a:solidFill>
              </a:rPr>
              <a:t>conquistas.</a:t>
            </a:r>
          </a:p>
          <a:p>
            <a:pPr algn="ctr"/>
            <a:endParaRPr lang="es-MX" b="1" dirty="0">
              <a:solidFill>
                <a:schemeClr val="bg1"/>
              </a:solidFill>
            </a:endParaRPr>
          </a:p>
          <a:p>
            <a:pPr algn="ctr"/>
            <a:r>
              <a:rPr lang="es-MX" b="1" dirty="0" smtClean="0">
                <a:solidFill>
                  <a:schemeClr val="bg1"/>
                </a:solidFill>
              </a:rPr>
              <a:t>Durante la ausencia de Cortés los soldados mataron a muchos mexicas, así que estos decidieron acabar a los españoles y a sus aliados.</a:t>
            </a:r>
            <a:endParaRPr lang="es-MX" dirty="0"/>
          </a:p>
          <a:p>
            <a:pPr algn="ctr"/>
            <a:endParaRPr lang="es-MX" dirty="0" smtClean="0"/>
          </a:p>
          <a:p>
            <a:pPr algn="ctr"/>
            <a:endParaRPr lang="es-MX" dirty="0"/>
          </a:p>
        </p:txBody>
      </p:sp>
      <p:sp>
        <p:nvSpPr>
          <p:cNvPr id="19" name="18 CuadroTexto"/>
          <p:cNvSpPr txBox="1"/>
          <p:nvPr/>
        </p:nvSpPr>
        <p:spPr>
          <a:xfrm>
            <a:off x="4716016" y="4077072"/>
            <a:ext cx="3528392" cy="2677656"/>
          </a:xfrm>
          <a:prstGeom prst="rect">
            <a:avLst/>
          </a:prstGeom>
          <a:noFill/>
        </p:spPr>
        <p:txBody>
          <a:bodyPr wrap="square" rtlCol="0">
            <a:spAutoFit/>
          </a:bodyPr>
          <a:lstStyle/>
          <a:p>
            <a:pPr algn="ctr"/>
            <a:r>
              <a:rPr lang="es-MX" sz="2800" b="1" dirty="0" smtClean="0">
                <a:solidFill>
                  <a:schemeClr val="bg1"/>
                </a:solidFill>
              </a:rPr>
              <a:t>“Batalla de la Noche triste”</a:t>
            </a:r>
          </a:p>
          <a:p>
            <a:pPr algn="ctr"/>
            <a:endParaRPr lang="es-MX" sz="1400" b="1" dirty="0" smtClean="0">
              <a:solidFill>
                <a:schemeClr val="bg1"/>
              </a:solidFill>
            </a:endParaRPr>
          </a:p>
          <a:p>
            <a:pPr algn="ctr"/>
            <a:r>
              <a:rPr lang="es-MX" sz="1400" b="1" dirty="0" smtClean="0">
                <a:solidFill>
                  <a:schemeClr val="bg1"/>
                </a:solidFill>
              </a:rPr>
              <a:t>El </a:t>
            </a:r>
            <a:r>
              <a:rPr lang="es-MX" sz="1400" b="1" dirty="0">
                <a:solidFill>
                  <a:schemeClr val="bg1"/>
                </a:solidFill>
              </a:rPr>
              <a:t>ataque y sitio duró 75 días, al final –por falta de agua y alimentos y por la superioridad de las armas de fuego españolas–, la ciudad finalmente cayó el 13 de agosto de 1521.</a:t>
            </a:r>
          </a:p>
          <a:p>
            <a:pPr algn="ctr"/>
            <a:endParaRPr lang="es-MX" sz="2800" b="1" dirty="0">
              <a:solidFill>
                <a:schemeClr val="bg1"/>
              </a:solidFill>
            </a:endParaRPr>
          </a:p>
        </p:txBody>
      </p:sp>
    </p:spTree>
    <p:extLst>
      <p:ext uri="{BB962C8B-B14F-4D97-AF65-F5344CB8AC3E}">
        <p14:creationId xmlns:p14="http://schemas.microsoft.com/office/powerpoint/2010/main" xmlns="" val="29589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19256" cy="1143000"/>
          </a:xfrm>
        </p:spPr>
        <p:txBody>
          <a:bodyPr>
            <a:normAutofit/>
          </a:bodyPr>
          <a:lstStyle/>
          <a:p>
            <a:endParaRPr lang="es-MX" dirty="0"/>
          </a:p>
        </p:txBody>
      </p:sp>
      <p:sp>
        <p:nvSpPr>
          <p:cNvPr id="3" name="2 Marcador de contenido"/>
          <p:cNvSpPr>
            <a:spLocks noGrp="1"/>
          </p:cNvSpPr>
          <p:nvPr>
            <p:ph idx="1"/>
          </p:nvPr>
        </p:nvSpPr>
        <p:spPr>
          <a:xfrm>
            <a:off x="457200" y="1988840"/>
            <a:ext cx="8229600" cy="4137323"/>
          </a:xfrm>
        </p:spPr>
        <p:txBody>
          <a:bodyPr>
            <a:normAutofit/>
          </a:bodyPr>
          <a:lstStyle/>
          <a:p>
            <a:pPr>
              <a:lnSpc>
                <a:spcPct val="90000"/>
              </a:lnSpc>
              <a:buNone/>
            </a:pPr>
            <a:endParaRPr lang="fr-FR" dirty="0"/>
          </a:p>
          <a:p>
            <a:pPr marL="0" indent="0">
              <a:lnSpc>
                <a:spcPct val="90000"/>
              </a:lnSpc>
              <a:buNone/>
            </a:pPr>
            <a:r>
              <a:rPr lang="en-US" sz="3600" b="1" dirty="0">
                <a:effectLst>
                  <a:outerShdw blurRad="38100" dist="38100" dir="2700000" algn="tl">
                    <a:srgbClr val="000000">
                      <a:alpha val="43137"/>
                    </a:srgbClr>
                  </a:outerShdw>
                </a:effectLst>
                <a:latin typeface="Arial" pitchFamily="34" charset="0"/>
                <a:cs typeface="Arial" pitchFamily="34" charset="0"/>
              </a:rPr>
              <a:t> </a:t>
            </a: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pPr>
              <a:lnSpc>
                <a:spcPct val="90000"/>
              </a:lnSpc>
              <a:buNone/>
            </a:pPr>
            <a:endParaRPr lang="fr-FR" dirty="0"/>
          </a:p>
          <a:p>
            <a:endParaRPr lang="es-MX" dirty="0"/>
          </a:p>
        </p:txBody>
      </p:sp>
      <p:sp>
        <p:nvSpPr>
          <p:cNvPr id="4" name="3 Rectángulo redondeado"/>
          <p:cNvSpPr/>
          <p:nvPr/>
        </p:nvSpPr>
        <p:spPr>
          <a:xfrm>
            <a:off x="3419872" y="2060848"/>
            <a:ext cx="5472608" cy="453650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23528" y="2924944"/>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1758499" y="908720"/>
            <a:ext cx="5660524"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rPr>
              <a:t>ARQUITECTURA</a:t>
            </a:r>
            <a:endParaRPr lang="es-E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a typeface="Adobe Fan Heiti Std B" pitchFamily="34" charset="-128"/>
            </a:endParaRPr>
          </a:p>
        </p:txBody>
      </p:sp>
      <p:pic>
        <p:nvPicPr>
          <p:cNvPr id="7" name="6 Imagen" descr="http://upload.wikimedia.org/wikipedia/commons/thumb/6/66/Catedral_de_puebla.jpg/250px-Catedral_de_puebla.jpg">
            <a:hlinkClick r:id="rId3"/>
          </p:cNvPr>
          <p:cNvPicPr/>
          <p:nvPr/>
        </p:nvPicPr>
        <p:blipFill>
          <a:blip r:embed="rId4" cstate="print"/>
          <a:srcRect/>
          <a:stretch>
            <a:fillRect/>
          </a:stretch>
        </p:blipFill>
        <p:spPr bwMode="auto">
          <a:xfrm>
            <a:off x="539552" y="2708920"/>
            <a:ext cx="2380615" cy="3174365"/>
          </a:xfrm>
          <a:prstGeom prst="rect">
            <a:avLst/>
          </a:prstGeom>
          <a:noFill/>
          <a:ln w="9525">
            <a:noFill/>
            <a:miter lim="800000"/>
            <a:headEnd/>
            <a:tailEnd/>
          </a:ln>
        </p:spPr>
      </p:pic>
      <p:sp>
        <p:nvSpPr>
          <p:cNvPr id="8" name="7 CuadroTexto"/>
          <p:cNvSpPr txBox="1"/>
          <p:nvPr/>
        </p:nvSpPr>
        <p:spPr>
          <a:xfrm>
            <a:off x="664427" y="5867980"/>
            <a:ext cx="2035365" cy="369332"/>
          </a:xfrm>
          <a:prstGeom prst="rect">
            <a:avLst/>
          </a:prstGeom>
          <a:noFill/>
        </p:spPr>
        <p:txBody>
          <a:bodyPr wrap="none" rtlCol="0">
            <a:spAutoFit/>
          </a:bodyPr>
          <a:lstStyle/>
          <a:p>
            <a:r>
              <a:rPr lang="es-MX" b="1" dirty="0" smtClean="0">
                <a:solidFill>
                  <a:schemeClr val="accent1">
                    <a:lumMod val="75000"/>
                  </a:schemeClr>
                </a:solidFill>
              </a:rPr>
              <a:t>Catedral de Puebla</a:t>
            </a:r>
            <a:endParaRPr lang="es-MX" b="1" dirty="0">
              <a:solidFill>
                <a:schemeClr val="accent1">
                  <a:lumMod val="75000"/>
                </a:schemeClr>
              </a:solidFill>
            </a:endParaRPr>
          </a:p>
        </p:txBody>
      </p:sp>
      <p:sp>
        <p:nvSpPr>
          <p:cNvPr id="9" name="8 CuadroTexto"/>
          <p:cNvSpPr txBox="1"/>
          <p:nvPr/>
        </p:nvSpPr>
        <p:spPr>
          <a:xfrm>
            <a:off x="3491880" y="2483018"/>
            <a:ext cx="5239533" cy="3970318"/>
          </a:xfrm>
          <a:prstGeom prst="rect">
            <a:avLst/>
          </a:prstGeom>
          <a:noFill/>
        </p:spPr>
        <p:txBody>
          <a:bodyPr wrap="square" rtlCol="0">
            <a:spAutoFit/>
          </a:bodyPr>
          <a:lstStyle/>
          <a:p>
            <a:pPr algn="ctr">
              <a:buFont typeface="Arial" pitchFamily="34" charset="0"/>
              <a:buChar char="•"/>
            </a:pPr>
            <a:r>
              <a:rPr lang="es-MX" b="1" dirty="0" smtClean="0">
                <a:solidFill>
                  <a:schemeClr val="bg1"/>
                </a:solidFill>
              </a:rPr>
              <a:t>Rasgos Góticos</a:t>
            </a:r>
          </a:p>
          <a:p>
            <a:pPr algn="ctr">
              <a:buFont typeface="Arial" pitchFamily="34" charset="0"/>
              <a:buChar char="•"/>
            </a:pPr>
            <a:endParaRPr lang="es-MX" b="1" dirty="0" smtClean="0">
              <a:solidFill>
                <a:schemeClr val="bg1"/>
              </a:solidFill>
            </a:endParaRPr>
          </a:p>
          <a:p>
            <a:pPr algn="ctr">
              <a:buFont typeface="Arial" pitchFamily="34" charset="0"/>
              <a:buChar char="•"/>
            </a:pPr>
            <a:r>
              <a:rPr lang="es-MX" b="1" dirty="0" smtClean="0">
                <a:solidFill>
                  <a:schemeClr val="bg1"/>
                </a:solidFill>
              </a:rPr>
              <a:t>Se </a:t>
            </a:r>
            <a:r>
              <a:rPr lang="es-MX" b="1" dirty="0">
                <a:solidFill>
                  <a:schemeClr val="bg1"/>
                </a:solidFill>
              </a:rPr>
              <a:t>desarrolló principalmente fue de signo religioso</a:t>
            </a:r>
            <a:r>
              <a:rPr lang="es-MX" b="1" dirty="0" smtClean="0">
                <a:solidFill>
                  <a:schemeClr val="bg1"/>
                </a:solidFill>
              </a:rPr>
              <a:t>:</a:t>
            </a:r>
          </a:p>
          <a:p>
            <a:pPr algn="ctr"/>
            <a:r>
              <a:rPr lang="es-MX" b="1" dirty="0" smtClean="0">
                <a:solidFill>
                  <a:schemeClr val="bg1"/>
                </a:solidFill>
              </a:rPr>
              <a:t>  </a:t>
            </a:r>
            <a:r>
              <a:rPr lang="es-MX" b="1" dirty="0">
                <a:solidFill>
                  <a:schemeClr val="bg1"/>
                </a:solidFill>
              </a:rPr>
              <a:t>por orden real, el primer edificio que se debía </a:t>
            </a:r>
            <a:r>
              <a:rPr lang="es-MX" b="1" dirty="0" smtClean="0">
                <a:solidFill>
                  <a:schemeClr val="bg1"/>
                </a:solidFill>
              </a:rPr>
              <a:t>  </a:t>
            </a:r>
          </a:p>
          <a:p>
            <a:pPr algn="ctr"/>
            <a:r>
              <a:rPr lang="es-MX" b="1" dirty="0">
                <a:solidFill>
                  <a:schemeClr val="bg1"/>
                </a:solidFill>
              </a:rPr>
              <a:t> </a:t>
            </a:r>
            <a:r>
              <a:rPr lang="es-MX" b="1" dirty="0" smtClean="0">
                <a:solidFill>
                  <a:schemeClr val="bg1"/>
                </a:solidFill>
              </a:rPr>
              <a:t> construir en </a:t>
            </a:r>
            <a:r>
              <a:rPr lang="es-MX" b="1" dirty="0">
                <a:solidFill>
                  <a:schemeClr val="bg1"/>
                </a:solidFill>
              </a:rPr>
              <a:t>cualquier nueva ciudad debía ser una </a:t>
            </a:r>
            <a:endParaRPr lang="es-MX" b="1" dirty="0" smtClean="0">
              <a:solidFill>
                <a:schemeClr val="bg1"/>
              </a:solidFill>
            </a:endParaRPr>
          </a:p>
          <a:p>
            <a:pPr algn="ctr"/>
            <a:r>
              <a:rPr lang="es-MX" b="1" u="sng" dirty="0">
                <a:solidFill>
                  <a:schemeClr val="bg1"/>
                </a:solidFill>
              </a:rPr>
              <a:t> </a:t>
            </a:r>
            <a:r>
              <a:rPr lang="es-MX" b="1" u="sng" dirty="0" smtClean="0">
                <a:solidFill>
                  <a:schemeClr val="bg1"/>
                </a:solidFill>
              </a:rPr>
              <a:t>  iglesia.</a:t>
            </a:r>
          </a:p>
          <a:p>
            <a:pPr algn="ctr"/>
            <a:endParaRPr lang="es-MX" b="1" u="sng" dirty="0">
              <a:solidFill>
                <a:schemeClr val="bg1"/>
              </a:solidFill>
            </a:endParaRPr>
          </a:p>
          <a:p>
            <a:pPr algn="ctr"/>
            <a:r>
              <a:rPr lang="es-MX" b="1" dirty="0">
                <a:solidFill>
                  <a:schemeClr val="bg1"/>
                </a:solidFill>
              </a:rPr>
              <a:t>Las diversas órdenes religiosas rivalizaron en cuanto a dimensiones y decoración de sus construcciones: </a:t>
            </a:r>
            <a:r>
              <a:rPr lang="es-MX" b="1" dirty="0" smtClean="0">
                <a:solidFill>
                  <a:schemeClr val="bg1"/>
                </a:solidFill>
              </a:rPr>
              <a:t>los agustinos, dominicos y franciscanos</a:t>
            </a:r>
            <a:r>
              <a:rPr lang="es-MX" b="1" dirty="0">
                <a:solidFill>
                  <a:schemeClr val="bg1"/>
                </a:solidFill>
              </a:rPr>
              <a:t> </a:t>
            </a:r>
            <a:r>
              <a:rPr lang="es-MX" b="1" dirty="0" smtClean="0">
                <a:solidFill>
                  <a:schemeClr val="bg1"/>
                </a:solidFill>
              </a:rPr>
              <a:t>fueron </a:t>
            </a:r>
            <a:r>
              <a:rPr lang="es-MX" b="1" dirty="0">
                <a:solidFill>
                  <a:schemeClr val="bg1"/>
                </a:solidFill>
              </a:rPr>
              <a:t>los que realizaron edificios más monumentales y ornamentados, como los conventos </a:t>
            </a:r>
            <a:r>
              <a:rPr lang="es-MX" b="1" dirty="0" smtClean="0">
                <a:solidFill>
                  <a:schemeClr val="bg1"/>
                </a:solidFill>
              </a:rPr>
              <a:t>de </a:t>
            </a:r>
            <a:r>
              <a:rPr lang="es-MX" b="1" dirty="0" err="1" smtClean="0">
                <a:solidFill>
                  <a:schemeClr val="bg1"/>
                </a:solidFill>
              </a:rPr>
              <a:t>Acolman</a:t>
            </a:r>
            <a:r>
              <a:rPr lang="es-MX" b="1" dirty="0" smtClean="0">
                <a:solidFill>
                  <a:schemeClr val="bg1"/>
                </a:solidFill>
              </a:rPr>
              <a:t>, Actopan y </a:t>
            </a:r>
            <a:r>
              <a:rPr lang="es-MX" b="1" dirty="0" err="1" smtClean="0">
                <a:solidFill>
                  <a:schemeClr val="bg1"/>
                </a:solidFill>
              </a:rPr>
              <a:t>Yuriria</a:t>
            </a:r>
            <a:r>
              <a:rPr lang="es-MX" b="1" dirty="0" smtClean="0">
                <a:solidFill>
                  <a:schemeClr val="bg1"/>
                </a:solidFill>
              </a:rPr>
              <a:t>.</a:t>
            </a:r>
            <a:endParaRPr lang="es-MX" b="1" dirty="0">
              <a:solidFill>
                <a:schemeClr val="bg1"/>
              </a:solidFill>
            </a:endParaRPr>
          </a:p>
          <a:p>
            <a:pPr algn="ctr"/>
            <a:endParaRPr lang="es-MX" b="1" dirty="0">
              <a:solidFill>
                <a:schemeClr val="bg1"/>
              </a:solidFill>
            </a:endParaRPr>
          </a:p>
        </p:txBody>
      </p:sp>
    </p:spTree>
    <p:extLst>
      <p:ext uri="{BB962C8B-B14F-4D97-AF65-F5344CB8AC3E}">
        <p14:creationId xmlns:p14="http://schemas.microsoft.com/office/powerpoint/2010/main" xmlns="" val="12105972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1300</Words>
  <Application>Microsoft Office PowerPoint</Application>
  <PresentationFormat>Presentación en pantalla (4:3)</PresentationFormat>
  <Paragraphs>465</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webdesign1</dc:creator>
  <cp:lastModifiedBy>Peke</cp:lastModifiedBy>
  <cp:revision>8</cp:revision>
  <dcterms:created xsi:type="dcterms:W3CDTF">2014-07-09T15:06:15Z</dcterms:created>
  <dcterms:modified xsi:type="dcterms:W3CDTF">2015-09-18T18:48:59Z</dcterms:modified>
</cp:coreProperties>
</file>